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76" r:id="rId3"/>
    <p:sldId id="280" r:id="rId4"/>
    <p:sldId id="258" r:id="rId5"/>
    <p:sldId id="339" r:id="rId6"/>
    <p:sldId id="290" r:id="rId7"/>
    <p:sldId id="348" r:id="rId8"/>
    <p:sldId id="346" r:id="rId9"/>
    <p:sldId id="349" r:id="rId10"/>
    <p:sldId id="347" r:id="rId11"/>
  </p:sldIdLst>
  <p:sldSz cx="12192000" cy="685800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BC2E5"/>
    <a:srgbClr val="4399A9"/>
    <a:srgbClr val="A0D6F6"/>
    <a:srgbClr val="FFA8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457"/>
    <p:restoredTop sz="80627" autoAdjust="0"/>
  </p:normalViewPr>
  <p:slideViewPr>
    <p:cSldViewPr snapToGrid="0">
      <p:cViewPr varScale="1">
        <p:scale>
          <a:sx n="85" d="100"/>
          <a:sy n="85" d="100"/>
        </p:scale>
        <p:origin x="14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AA817-DF7E-A14A-B904-AC2E5C1DAC72}" type="datetimeFigureOut">
              <a:rPr lang="fr-FR" smtClean="0"/>
              <a:t>07/05/2026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BAC51F-2133-8343-A2B4-7E469E0AFA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9985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BAC51F-2133-8343-A2B4-7E469E0AFA5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4361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BAC51F-2133-8343-A2B4-7E469E0AFA56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5613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BAC51F-2133-8343-A2B4-7E469E0AFA56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424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4849B7-1099-A032-5636-326DB827F7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7B9BF23-140D-A7DD-3F3F-3D058059B0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5A9EE11-FB7D-F2A9-B753-1391AEBA31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7A4A00-2A2B-33B8-6F97-550F8A6EC3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BAC51F-2133-8343-A2B4-7E469E0AFA56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610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fr-FR" sz="4400" b="0" strike="noStrike" spc="-1">
                <a:solidFill>
                  <a:schemeClr val="dk1"/>
                </a:solidFill>
                <a:latin typeface="Calibri Light"/>
              </a:rPr>
              <a:t>Modifiez le style du titre</a:t>
            </a:r>
            <a:endParaRPr lang="fr-FR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0400" cy="4350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800" b="0" strike="noStrike" spc="-1">
                <a:solidFill>
                  <a:schemeClr val="dk1"/>
                </a:solidFill>
                <a:latin typeface="Calibri"/>
              </a:rPr>
              <a:t>Cliquez pour modifier les styles du texte du masque</a:t>
            </a:r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strike="noStrike" spc="-1">
                <a:solidFill>
                  <a:schemeClr val="dk1"/>
                </a:solidFill>
                <a:latin typeface="Calibri"/>
              </a:rPr>
              <a:t>Deuxième niveau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>
                <a:solidFill>
                  <a:schemeClr val="dk1"/>
                </a:solidFill>
                <a:latin typeface="Calibri"/>
              </a:rPr>
              <a:t>Troisième niveau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chemeClr val="dk1"/>
                </a:solidFill>
                <a:latin typeface="Calibri"/>
              </a:rPr>
              <a:t>Quatrième niveau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chemeClr val="dk1"/>
                </a:solidFill>
                <a:latin typeface="Calibri"/>
              </a:rPr>
              <a:t>Cinquième niveau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0400" cy="4350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800" b="0" strike="noStrike" spc="-1">
                <a:solidFill>
                  <a:schemeClr val="dk1"/>
                </a:solidFill>
                <a:latin typeface="Calibri"/>
              </a:rPr>
              <a:t>Cliquez pour modifier les styles du texte du masque</a:t>
            </a:r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strike="noStrike" spc="-1">
                <a:solidFill>
                  <a:schemeClr val="dk1"/>
                </a:solidFill>
                <a:latin typeface="Calibri"/>
              </a:rPr>
              <a:t>Deuxième niveau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>
                <a:solidFill>
                  <a:schemeClr val="dk1"/>
                </a:solidFill>
                <a:latin typeface="Calibri"/>
              </a:rPr>
              <a:t>Troisième niveau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chemeClr val="dk1"/>
                </a:solidFill>
                <a:latin typeface="Calibri"/>
              </a:rPr>
              <a:t>Quatrième niveau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chemeClr val="dk1"/>
                </a:solidFill>
                <a:latin typeface="Calibri"/>
              </a:rPr>
              <a:t>Cinquième niveau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 </a:t>
            </a:r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Calibri"/>
              </a:rPr>
              <a:t> </a:t>
            </a:r>
          </a:p>
        </p:txBody>
      </p:sp>
      <p:sp>
        <p:nvSpPr>
          <p:cNvPr id="5" name="PlaceHolder 6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AA0ACF62-1B9A-48CF-8F45-93DDC8E2AD4E}" type="slidenum"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‹N°›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fr-FR" sz="4400" b="0" strike="noStrike" spc="-1">
                <a:solidFill>
                  <a:schemeClr val="dk1"/>
                </a:solidFill>
                <a:latin typeface="Calibri Light"/>
              </a:rPr>
              <a:t>Modifiez le style du titre</a:t>
            </a:r>
            <a:endParaRPr lang="fr-FR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800" b="0" strike="noStrike" spc="-1">
                <a:solidFill>
                  <a:schemeClr val="dk1"/>
                </a:solidFill>
                <a:latin typeface="Calibri"/>
              </a:rPr>
              <a:t>Cliquez pour modifier les styles du texte du masque</a:t>
            </a:r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strike="noStrike" spc="-1">
                <a:solidFill>
                  <a:schemeClr val="dk1"/>
                </a:solidFill>
                <a:latin typeface="Calibri"/>
              </a:rPr>
              <a:t>Deuxième niveau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>
                <a:solidFill>
                  <a:schemeClr val="dk1"/>
                </a:solidFill>
                <a:latin typeface="Calibri"/>
              </a:rPr>
              <a:t>Troisième niveau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chemeClr val="dk1"/>
                </a:solidFill>
                <a:latin typeface="Calibri"/>
              </a:rPr>
              <a:t>Quatrième niveau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chemeClr val="dk1"/>
                </a:solidFill>
                <a:latin typeface="Calibri"/>
              </a:rPr>
              <a:t>Cinquième niveau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Calibri"/>
              </a:rPr>
              <a:t>&lt;pied de page&gt;</a:t>
            </a:r>
          </a:p>
        </p:txBody>
      </p:sp>
      <p:sp>
        <p:nvSpPr>
          <p:cNvPr id="52" name="PlaceHolder 5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23717E0A-A2C3-4FA0-8956-A7D8A0499A62}" type="slidenum"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‹N°›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re de secti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4520" cy="28515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fr-FR" sz="6000" b="0" strike="noStrike" spc="-1">
                <a:solidFill>
                  <a:schemeClr val="dk1"/>
                </a:solidFill>
                <a:latin typeface="Calibri Light"/>
              </a:rPr>
              <a:t>Modifiez le style du titre</a:t>
            </a:r>
            <a:endParaRPr lang="fr-FR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4520" cy="14990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fr-FR" sz="24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Cliquez pour modifier les styles du texte du masque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Calibri"/>
              </a:rPr>
              <a:t>&lt;pied de page&gt;</a:t>
            </a:r>
          </a:p>
        </p:txBody>
      </p:sp>
      <p:sp>
        <p:nvSpPr>
          <p:cNvPr id="57" name="PlaceHolder 5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8A62E71E-05AF-4558-92E8-236770767BBE}" type="slidenum"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‹N°›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mpara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fr-FR" sz="4400" b="0" strike="noStrike" spc="-1">
                <a:solidFill>
                  <a:schemeClr val="dk1"/>
                </a:solidFill>
                <a:latin typeface="Calibri Light"/>
              </a:rPr>
              <a:t>Modifiez le style du titre</a:t>
            </a:r>
            <a:endParaRPr lang="fr-FR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6640" cy="822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fr-FR" sz="2400" b="1" strike="noStrike" spc="-1">
                <a:solidFill>
                  <a:schemeClr val="dk1"/>
                </a:solidFill>
                <a:latin typeface="Calibri"/>
              </a:rPr>
              <a:t>Cliquez pour modifier les styles du texte du masque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6640" cy="3683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800" b="0" strike="noStrike" spc="-1">
                <a:solidFill>
                  <a:schemeClr val="dk1"/>
                </a:solidFill>
                <a:latin typeface="Calibri"/>
              </a:rPr>
              <a:t>Cliquez pour modifier les styles du texte du masque</a:t>
            </a:r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strike="noStrike" spc="-1">
                <a:solidFill>
                  <a:schemeClr val="dk1"/>
                </a:solidFill>
                <a:latin typeface="Calibri"/>
              </a:rPr>
              <a:t>Deuxième niveau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>
                <a:solidFill>
                  <a:schemeClr val="dk1"/>
                </a:solidFill>
                <a:latin typeface="Calibri"/>
              </a:rPr>
              <a:t>Troisième niveau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chemeClr val="dk1"/>
                </a:solidFill>
                <a:latin typeface="Calibri"/>
              </a:rPr>
              <a:t>Quatrième niveau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chemeClr val="dk1"/>
                </a:solidFill>
                <a:latin typeface="Calibri"/>
              </a:rPr>
              <a:t>Cinquième niveau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200" cy="822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fr-FR" sz="2400" b="1" strike="noStrike" spc="-1">
                <a:solidFill>
                  <a:schemeClr val="dk1"/>
                </a:solidFill>
                <a:latin typeface="Calibri"/>
              </a:rPr>
              <a:t>Cliquez pour modifier les styles du texte du masque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200" cy="3683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800" b="0" strike="noStrike" spc="-1">
                <a:solidFill>
                  <a:schemeClr val="dk1"/>
                </a:solidFill>
                <a:latin typeface="Calibri"/>
              </a:rPr>
              <a:t>Cliquez pour modifier les styles du texte du masque</a:t>
            </a:r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strike="noStrike" spc="-1">
                <a:solidFill>
                  <a:schemeClr val="dk1"/>
                </a:solidFill>
                <a:latin typeface="Calibri"/>
              </a:rPr>
              <a:t>Deuxième niveau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>
                <a:solidFill>
                  <a:schemeClr val="dk1"/>
                </a:solidFill>
                <a:latin typeface="Calibri"/>
              </a:rPr>
              <a:t>Troisième niveau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chemeClr val="dk1"/>
                </a:solidFill>
                <a:latin typeface="Calibri"/>
              </a:rPr>
              <a:t>Quatrième niveau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chemeClr val="dk1"/>
                </a:solidFill>
                <a:latin typeface="Calibri"/>
              </a:rPr>
              <a:t>Cinquième niveau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6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 </a:t>
            </a:r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7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Calibri"/>
              </a:rPr>
              <a:t> </a:t>
            </a:r>
          </a:p>
        </p:txBody>
      </p:sp>
      <p:sp>
        <p:nvSpPr>
          <p:cNvPr id="13" name="PlaceHolder 8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C1651830-FE0A-4AB2-A31F-3CEA4F8238EE}" type="slidenum"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‹N°›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fr-FR" sz="4400" b="0" strike="noStrike" spc="-1">
                <a:solidFill>
                  <a:schemeClr val="dk1"/>
                </a:solidFill>
                <a:latin typeface="Calibri Light"/>
              </a:rPr>
              <a:t>Modifiez le style du titre</a:t>
            </a:r>
            <a:endParaRPr lang="fr-FR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 </a:t>
            </a:r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Calibri"/>
              </a:rPr>
              <a:t> </a:t>
            </a:r>
          </a:p>
        </p:txBody>
      </p:sp>
      <p:sp>
        <p:nvSpPr>
          <p:cNvPr id="17" name="PlaceHolder 4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B5138B6B-0518-4F3B-B72E-08A29D78B083}" type="slidenum"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‹N°›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 </a:t>
            </a:r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Calibri"/>
              </a:rPr>
              <a:t> </a:t>
            </a:r>
          </a:p>
        </p:txBody>
      </p:sp>
      <p:sp>
        <p:nvSpPr>
          <p:cNvPr id="20" name="PlaceHolder 3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FB604235-D79D-48F8-A8C1-25E0C3EADABD}" type="slidenum"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‹N°›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u avec légen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200" cy="15991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fr-FR" sz="3200" b="0" strike="noStrike" spc="-1">
                <a:solidFill>
                  <a:schemeClr val="dk1"/>
                </a:solidFill>
                <a:latin typeface="Calibri Light"/>
              </a:rPr>
              <a:t>Modifiez le style du titre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120" cy="4872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3200" b="0" strike="noStrike" spc="-1">
                <a:solidFill>
                  <a:schemeClr val="dk1"/>
                </a:solidFill>
                <a:latin typeface="Calibri"/>
              </a:rPr>
              <a:t>Cliquez pour modifier les styles du texte du masque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800" b="0" strike="noStrike" spc="-1">
                <a:solidFill>
                  <a:schemeClr val="dk1"/>
                </a:solidFill>
                <a:latin typeface="Calibri"/>
              </a:rPr>
              <a:t>Deuxième niveau</a:t>
            </a:r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strike="noStrike" spc="-1">
                <a:solidFill>
                  <a:schemeClr val="dk1"/>
                </a:solidFill>
                <a:latin typeface="Calibri"/>
              </a:rPr>
              <a:t>Troisième niveau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>
                <a:solidFill>
                  <a:schemeClr val="dk1"/>
                </a:solidFill>
                <a:latin typeface="Calibri"/>
              </a:rPr>
              <a:t>Quatrième niveau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>
                <a:solidFill>
                  <a:schemeClr val="dk1"/>
                </a:solidFill>
                <a:latin typeface="Calibri"/>
              </a:rPr>
              <a:t>Cinquième niveau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200" cy="3810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fr-FR" sz="1600" b="0" strike="noStrike" spc="-1">
                <a:solidFill>
                  <a:schemeClr val="dk1"/>
                </a:solidFill>
                <a:latin typeface="Calibri"/>
              </a:rPr>
              <a:t>Cliquez pour modifier les styles du texte du masque</a:t>
            </a:r>
            <a:endParaRPr lang="fr-F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 </a:t>
            </a:r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5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Calibri"/>
              </a:rPr>
              <a:t> </a:t>
            </a:r>
          </a:p>
        </p:txBody>
      </p:sp>
      <p:sp>
        <p:nvSpPr>
          <p:cNvPr id="26" name="PlaceHolder 6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3056A0A0-6690-40F7-AEA6-4FC8C9E4F77B}" type="slidenum"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‹N°›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mage avec légen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200" cy="15991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fr-FR" sz="3200" b="0" strike="noStrike" spc="-1">
                <a:solidFill>
                  <a:schemeClr val="dk1"/>
                </a:solidFill>
                <a:latin typeface="Calibri Light"/>
              </a:rPr>
              <a:t>Modifiez le style du titre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120" cy="4872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chemeClr val="dk1"/>
                </a:solidFill>
                <a:latin typeface="Calibri"/>
              </a:rPr>
              <a:t>Cliquez pour éditer le format du plan de texte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b="0" strike="noStrike" spc="-1">
                <a:solidFill>
                  <a:schemeClr val="dk1"/>
                </a:solidFill>
                <a:latin typeface="Calibri"/>
              </a:rPr>
              <a:t>Second niveau de plan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chemeClr val="dk1"/>
                </a:solidFill>
                <a:latin typeface="Calibri"/>
              </a:rPr>
              <a:t>Troisième niveau de plan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b="0" strike="noStrike" spc="-1">
                <a:solidFill>
                  <a:schemeClr val="dk1"/>
                </a:solidFill>
                <a:latin typeface="Calibri"/>
              </a:rPr>
              <a:t>Quatrième niveau de plan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chemeClr val="dk1"/>
                </a:solidFill>
                <a:latin typeface="Calibri"/>
              </a:rPr>
              <a:t>Cinquième niveau de plan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chemeClr val="dk1"/>
                </a:solidFill>
                <a:latin typeface="Calibri"/>
              </a:rPr>
              <a:t>Sixième niveau de plan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chemeClr val="dk1"/>
                </a:solidFill>
                <a:latin typeface="Calibri"/>
              </a:rPr>
              <a:t>Septième niveau de plan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200" cy="3810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fr-FR" sz="1600" b="0" strike="noStrike" spc="-1">
                <a:solidFill>
                  <a:schemeClr val="dk1"/>
                </a:solidFill>
                <a:latin typeface="Calibri"/>
              </a:rPr>
              <a:t>Cliquez pour modifier les styles du texte du masque</a:t>
            </a:r>
            <a:endParaRPr lang="fr-F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 </a:t>
            </a:r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Calibri"/>
              </a:rPr>
              <a:t> </a:t>
            </a:r>
          </a:p>
        </p:txBody>
      </p:sp>
      <p:sp>
        <p:nvSpPr>
          <p:cNvPr id="32" name="PlaceHolder 6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71BD6164-02FE-4694-BC8C-8B6B84904E51}" type="slidenum"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‹N°›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fr-FR" sz="6000" b="0" strike="noStrike" spc="-1">
                <a:solidFill>
                  <a:schemeClr val="dk1"/>
                </a:solidFill>
                <a:latin typeface="Calibri Light"/>
              </a:rPr>
              <a:t>Modifiez le style du titre</a:t>
            </a:r>
            <a:endParaRPr lang="fr-FR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 </a:t>
            </a:r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Calibri"/>
              </a:rPr>
              <a:t> </a:t>
            </a:r>
          </a:p>
        </p:txBody>
      </p:sp>
      <p:sp>
        <p:nvSpPr>
          <p:cNvPr id="36" name="PlaceHolder 4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2AACEF3C-667A-41F8-8EA4-0E9E7329FD43}" type="slidenum"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‹N°›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1720" cy="3976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chemeClr val="dk1"/>
                </a:solidFill>
                <a:latin typeface="Calibri"/>
              </a:rPr>
              <a:t>Cliquez pour éditer le format du plan de texte</a:t>
            </a:r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chemeClr val="dk1"/>
                </a:solidFill>
                <a:latin typeface="Calibri"/>
              </a:rPr>
              <a:t>Second niveau de plan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chemeClr val="dk1"/>
                </a:solidFill>
                <a:latin typeface="Calibri"/>
              </a:rPr>
              <a:t>Troisième niveau de plan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chemeClr val="dk1"/>
                </a:solidFill>
                <a:latin typeface="Calibri"/>
              </a:rPr>
              <a:t>Quatrième niveau de plan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chemeClr val="dk1"/>
                </a:solidFill>
                <a:latin typeface="Calibri"/>
              </a:rPr>
              <a:t>Cinquième niveau de plan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chemeClr val="dk1"/>
                </a:solidFill>
                <a:latin typeface="Calibri"/>
              </a:rPr>
              <a:t>Sixième niveau de plan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chemeClr val="dk1"/>
                </a:solidFill>
                <a:latin typeface="Calibri"/>
              </a:rPr>
              <a:t>Septième niveau de plan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fr-FR" sz="4400" b="0" strike="noStrike" spc="-1">
                <a:solidFill>
                  <a:schemeClr val="dk1"/>
                </a:solidFill>
                <a:latin typeface="Calibri Light"/>
              </a:rPr>
              <a:t>Modifiez le style du titre</a:t>
            </a:r>
            <a:endParaRPr lang="fr-FR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800" b="0" strike="noStrike" spc="-1">
                <a:solidFill>
                  <a:schemeClr val="dk1"/>
                </a:solidFill>
                <a:latin typeface="Calibri"/>
              </a:rPr>
              <a:t>Cliquez pour modifier les styles du texte du masque</a:t>
            </a:r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strike="noStrike" spc="-1">
                <a:solidFill>
                  <a:schemeClr val="dk1"/>
                </a:solidFill>
                <a:latin typeface="Calibri"/>
              </a:rPr>
              <a:t>Deuxième niveau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>
                <a:solidFill>
                  <a:schemeClr val="dk1"/>
                </a:solidFill>
                <a:latin typeface="Calibri"/>
              </a:rPr>
              <a:t>Troisième niveau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chemeClr val="dk1"/>
                </a:solidFill>
                <a:latin typeface="Calibri"/>
              </a:rPr>
              <a:t>Quatrième niveau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chemeClr val="dk1"/>
                </a:solidFill>
                <a:latin typeface="Calibri"/>
              </a:rPr>
              <a:t>Cinquième niveau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Calibri"/>
              </a:rPr>
              <a:t>&lt;pied de page&gt;</a:t>
            </a:r>
          </a:p>
        </p:txBody>
      </p:sp>
      <p:sp>
        <p:nvSpPr>
          <p:cNvPr id="42" name="PlaceHolder 5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31B3496D-32D2-47F8-853C-9FE9A52ED83B}" type="slidenum"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‹N°›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000" cy="581076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fr-FR" sz="4400" b="0" strike="noStrike" spc="-1">
                <a:solidFill>
                  <a:schemeClr val="dk1"/>
                </a:solidFill>
                <a:latin typeface="Calibri Light"/>
              </a:rPr>
              <a:t>Modifiez le style du titre</a:t>
            </a:r>
            <a:endParaRPr lang="fr-FR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160" cy="581076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800" b="0" strike="noStrike" spc="-1">
                <a:solidFill>
                  <a:schemeClr val="dk1"/>
                </a:solidFill>
                <a:latin typeface="Calibri"/>
              </a:rPr>
              <a:t>Cliquez pour modifier les styles du texte du masque</a:t>
            </a:r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strike="noStrike" spc="-1">
                <a:solidFill>
                  <a:schemeClr val="dk1"/>
                </a:solidFill>
                <a:latin typeface="Calibri"/>
              </a:rPr>
              <a:t>Deuxième niveau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>
                <a:solidFill>
                  <a:schemeClr val="dk1"/>
                </a:solidFill>
                <a:latin typeface="Calibri"/>
              </a:rPr>
              <a:t>Troisième niveau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chemeClr val="dk1"/>
                </a:solidFill>
                <a:latin typeface="Calibri"/>
              </a:rPr>
              <a:t>Quatrième niveau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chemeClr val="dk1"/>
                </a:solidFill>
                <a:latin typeface="Calibri"/>
              </a:rPr>
              <a:t>Cinquième niveau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Calibri"/>
              </a:rPr>
              <a:t>&lt;pied de page&gt;</a:t>
            </a:r>
          </a:p>
        </p:txBody>
      </p:sp>
      <p:sp>
        <p:nvSpPr>
          <p:cNvPr id="47" name="PlaceHolder 5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110213B8-6DE8-4464-8C85-E976A10DDE24}" type="slidenum"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‹N°›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librairie.onisep.fr/toutes-les-publications/etudes-d-art" TargetMode="External"/><Relationship Id="rId13" Type="http://schemas.openxmlformats.org/officeDocument/2006/relationships/hyperlink" Target="https://www.meilleursouvriersdefrance.info/accueil.html" TargetMode="External"/><Relationship Id="rId3" Type="http://schemas.openxmlformats.org/officeDocument/2006/relationships/hyperlink" Target="https://designetmetiersdart.fr/" TargetMode="External"/><Relationship Id="rId7" Type="http://schemas.openxmlformats.org/officeDocument/2006/relationships/hyperlink" Target="https://librairie.onisep.fr/toutes-les-publications/mode-et-luxe" TargetMode="External"/><Relationship Id="rId12" Type="http://schemas.openxmlformats.org/officeDocument/2006/relationships/hyperlink" Target="https://lavenirenmain.fr/" TargetMode="External"/><Relationship Id="rId2" Type="http://schemas.openxmlformats.org/officeDocument/2006/relationships/notesSlide" Target="../notesSlides/notesSlide4.xml"/><Relationship Id="rId16" Type="http://schemas.openxmlformats.org/officeDocument/2006/relationships/hyperlink" Target="https://leslaureats-intelligencedelamain.com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librairie.onisep.fr/toutes-les-publications/artisanat-d-art" TargetMode="External"/><Relationship Id="rId11" Type="http://schemas.openxmlformats.org/officeDocument/2006/relationships/hyperlink" Target="https://www.institut-savoirfaire.fr/" TargetMode="External"/><Relationship Id="rId5" Type="http://schemas.openxmlformats.org/officeDocument/2006/relationships/hyperlink" Target="https://explorer-avenirs.onisep.fr/formation/apres-la-3-la-voie-professionnelle/le-brevet-national-des-metiers-d-art" TargetMode="External"/><Relationship Id="rId15" Type="http://schemas.openxmlformats.org/officeDocument/2006/relationships/hyperlink" Target="https://www.institut-savoirfaire.fr/le-prix-avenir-metiers-dart" TargetMode="External"/><Relationship Id="rId10" Type="http://schemas.openxmlformats.org/officeDocument/2006/relationships/hyperlink" Target="https://www.connaissancedesarts.com/metiers_art/devenir-artisans-d-art-brevet-cap-ce-que-la-reforme-des-parcours-metiers-d-art-change-en-2026-11211198/" TargetMode="External"/><Relationship Id="rId4" Type="http://schemas.openxmlformats.org/officeDocument/2006/relationships/hyperlink" Target="https://www.onisep.fr/formation/apres-la-3-la-voie-professionnelle/le-brevet-national-des-metiers-d-art" TargetMode="External"/><Relationship Id="rId9" Type="http://schemas.openxmlformats.org/officeDocument/2006/relationships/hyperlink" Target="https://www.coteformations.fr/actualites/un-brevet-des-metiers-dart-voit-le-jour" TargetMode="External"/><Relationship Id="rId14" Type="http://schemas.openxmlformats.org/officeDocument/2006/relationships/hyperlink" Target="https://www.journeesdesmetiersdart.fr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194955" y="2673625"/>
            <a:ext cx="10810107" cy="755375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rmAutofit fontScale="90000"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fr-FR" sz="4400" b="1" strike="noStrike" spc="-1" dirty="0">
                <a:solidFill>
                  <a:schemeClr val="dk1"/>
                </a:solidFill>
                <a:latin typeface="Montserrat" pitchFamily="2" charset="77"/>
              </a:rPr>
              <a:t>BREVET NATIONAL DES MÉTIERS D’ART</a:t>
            </a:r>
            <a:endParaRPr lang="fr-FR" sz="4400" b="1" strike="noStrike" spc="-1" dirty="0">
              <a:solidFill>
                <a:srgbClr val="000000"/>
              </a:solidFill>
              <a:latin typeface="Montserrat" pitchFamily="2" charset="77"/>
            </a:endParaRPr>
          </a:p>
        </p:txBody>
      </p:sp>
      <p:pic>
        <p:nvPicPr>
          <p:cNvPr id="5" name="Image 4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AC1D26C7-AC9D-8D85-00C8-A55E45756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198" y="198366"/>
            <a:ext cx="2020166" cy="1642660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374CD2A2-3C90-F6A8-9A79-7F602EDC21AE}"/>
              </a:ext>
            </a:extLst>
          </p:cNvPr>
          <p:cNvCxnSpPr>
            <a:cxnSpLocks/>
          </p:cNvCxnSpPr>
          <p:nvPr/>
        </p:nvCxnSpPr>
        <p:spPr>
          <a:xfrm flipH="1">
            <a:off x="-502276" y="3451539"/>
            <a:ext cx="12361767" cy="0"/>
          </a:xfrm>
          <a:prstGeom prst="line">
            <a:avLst/>
          </a:prstGeom>
          <a:ln w="317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6">
            <a:extLst>
              <a:ext uri="{FF2B5EF4-FFF2-40B4-BE49-F238E27FC236}">
                <a16:creationId xmlns:a16="http://schemas.microsoft.com/office/drawing/2014/main" id="{ACBED5D2-7089-16E3-57D0-D868BF11FD14}"/>
              </a:ext>
            </a:extLst>
          </p:cNvPr>
          <p:cNvSpPr/>
          <p:nvPr/>
        </p:nvSpPr>
        <p:spPr>
          <a:xfrm>
            <a:off x="5072325" y="6354231"/>
            <a:ext cx="6787166" cy="396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3100"/>
              </a:lnSpc>
              <a:buNone/>
            </a:pPr>
            <a:r>
              <a:rPr lang="en-US" sz="2400" b="1" dirty="0">
                <a:solidFill>
                  <a:srgbClr val="405449"/>
                </a:solidFill>
                <a:latin typeface="Nobile Bold" pitchFamily="34" charset="0"/>
                <a:ea typeface="Nobile Bold" pitchFamily="34" charset="-122"/>
                <a:cs typeface="Nobile Bold" pitchFamily="34" charset="-120"/>
              </a:rPr>
              <a:t>Présentation des évolutions- 2025 - 2026</a:t>
            </a:r>
            <a:endParaRPr lang="en-US" sz="24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D3F86D5-91FF-A00E-2C9B-6C02A2922E7F}"/>
              </a:ext>
            </a:extLst>
          </p:cNvPr>
          <p:cNvSpPr txBox="1"/>
          <p:nvPr/>
        </p:nvSpPr>
        <p:spPr>
          <a:xfrm>
            <a:off x="2285024" y="4076933"/>
            <a:ext cx="67871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Présentation à l’attention des responsables d’établissement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70F3CD-9025-EF2A-868E-FF1460A95D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78BC4BD2-37B4-11BA-4BE3-6AF6A6D21345}"/>
              </a:ext>
            </a:extLst>
          </p:cNvPr>
          <p:cNvSpPr txBox="1"/>
          <p:nvPr/>
        </p:nvSpPr>
        <p:spPr>
          <a:xfrm>
            <a:off x="1186603" y="1241773"/>
            <a:ext cx="10230509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Marianne" panose="02000000000000000000" pitchFamily="2" charset="0"/>
              </a:rPr>
              <a:t>Site national des formations en </a:t>
            </a:r>
            <a:r>
              <a:rPr lang="fr-FR" sz="1600" b="1" dirty="0">
                <a:latin typeface="Marianne" panose="02000000000000000000" pitchFamily="2" charset="0"/>
                <a:hlinkClick r:id="rId3"/>
              </a:rPr>
              <a:t>« Design et Métiers d’Art »</a:t>
            </a:r>
            <a:r>
              <a:rPr lang="fr-FR" sz="1600" b="1" dirty="0">
                <a:latin typeface="Marianne" panose="02000000000000000000" pitchFamily="2" charset="0"/>
              </a:rPr>
              <a:t> </a:t>
            </a:r>
            <a:r>
              <a:rPr lang="fr-FR" sz="1600" dirty="0">
                <a:latin typeface="Marianne" panose="02000000000000000000" pitchFamily="2" charset="0"/>
              </a:rPr>
              <a:t>de l’Education Nationale (niveau 3 à 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Marianne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>
                <a:latin typeface="Marianne" panose="02000000000000000000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Ressources </a:t>
            </a:r>
            <a:r>
              <a:rPr lang="fr-FR" sz="1600" b="1" dirty="0">
                <a:solidFill>
                  <a:srgbClr val="0563C1"/>
                </a:solidFill>
                <a:latin typeface="Marianne" panose="02000000000000000000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ONISEP</a:t>
            </a:r>
            <a:r>
              <a:rPr lang="fr-FR" sz="1400" dirty="0">
                <a:latin typeface="Marianne" panose="02000000000000000000" pitchFamily="2" charset="0"/>
              </a:rPr>
              <a:t>,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Marianne" panose="02000000000000000000" pitchFamily="2" charset="0"/>
              </a:rPr>
              <a:t>Qu’est-ce que le BNMA ? </a:t>
            </a:r>
            <a:r>
              <a:rPr lang="fr-FR" sz="1400" dirty="0">
                <a:latin typeface="Marianne" panose="02000000000000000000" pitchFamily="2" charset="0"/>
                <a:hlinkClick r:id="rId5"/>
              </a:rPr>
              <a:t>Avenirs</a:t>
            </a:r>
            <a:endParaRPr lang="fr-FR" sz="1400" dirty="0">
              <a:latin typeface="Marianne" panose="02000000000000000000" pitchFamily="2" charset="0"/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Marianne" panose="02000000000000000000" pitchFamily="2" charset="0"/>
              </a:rPr>
              <a:t>Deux publications de la collection Parcours :</a:t>
            </a:r>
          </a:p>
          <a:p>
            <a:pPr marL="1974850" lvl="2"/>
            <a:r>
              <a:rPr lang="fr-FR" sz="1400" dirty="0">
                <a:latin typeface="Marianne" panose="02000000000000000000" pitchFamily="2" charset="0"/>
                <a:hlinkClick r:id="rId6"/>
              </a:rPr>
              <a:t>« L'artisanat d’art » (2023)</a:t>
            </a:r>
            <a:endParaRPr lang="fr-FR" sz="1400" dirty="0">
              <a:latin typeface="Marianne" panose="02000000000000000000" pitchFamily="2" charset="0"/>
            </a:endParaRPr>
          </a:p>
          <a:p>
            <a:pPr marL="1974850" lvl="2"/>
            <a:r>
              <a:rPr lang="fr-FR" sz="1400" dirty="0">
                <a:latin typeface="Marianne" panose="02000000000000000000" pitchFamily="2" charset="0"/>
                <a:hlinkClick r:id="rId7"/>
              </a:rPr>
              <a:t>« Mode et luxe » (2024)</a:t>
            </a:r>
            <a:endParaRPr lang="fr-FR" sz="1400" dirty="0">
              <a:latin typeface="Marianne" panose="02000000000000000000" pitchFamily="2" charset="0"/>
            </a:endParaRPr>
          </a:p>
          <a:p>
            <a:pPr marL="1719262" lvl="2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Marianne" panose="02000000000000000000" pitchFamily="2" charset="0"/>
              </a:rPr>
              <a:t>Dossier sur les </a:t>
            </a:r>
            <a:r>
              <a:rPr lang="fr-FR" sz="1400" dirty="0">
                <a:latin typeface="Marianne" panose="02000000000000000000" pitchFamily="2" charset="0"/>
                <a:hlinkClick r:id="rId8"/>
              </a:rPr>
              <a:t>études d'art (2023) </a:t>
            </a:r>
            <a:endParaRPr lang="fr-FR" sz="1400" dirty="0">
              <a:latin typeface="Marianne" panose="02000000000000000000" pitchFamily="2" charset="0"/>
            </a:endParaRPr>
          </a:p>
          <a:p>
            <a:endParaRPr lang="fr-FR" sz="1400" dirty="0">
              <a:latin typeface="Marianne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>
                <a:latin typeface="Marianne" panose="02000000000000000000" pitchFamily="2" charset="0"/>
                <a:hlinkClick r:id="rId9"/>
              </a:rPr>
              <a:t>Côté formations </a:t>
            </a:r>
            <a:endParaRPr lang="fr-FR" sz="1600" b="1" dirty="0">
              <a:latin typeface="Marianne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>
                <a:latin typeface="Marianne" panose="02000000000000000000" pitchFamily="2" charset="0"/>
                <a:hlinkClick r:id="rId10"/>
              </a:rPr>
              <a:t>Connaissance des arts</a:t>
            </a:r>
            <a:endParaRPr lang="fr-FR" sz="1600" b="1" dirty="0">
              <a:latin typeface="Marianne" panose="02000000000000000000" pitchFamily="2" charset="0"/>
            </a:endParaRPr>
          </a:p>
          <a:p>
            <a:endParaRPr lang="fr-FR" sz="1400" dirty="0">
              <a:latin typeface="Marianne" panose="02000000000000000000" pitchFamily="2" charset="0"/>
            </a:endParaRP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Marianne" panose="02000000000000000000" pitchFamily="2" charset="0"/>
              </a:rPr>
              <a:t>Sites institutionnels et/ou d’information </a:t>
            </a:r>
            <a:r>
              <a:rPr lang="fr-FR" sz="1600" b="1" dirty="0">
                <a:latin typeface="Marianne" panose="02000000000000000000" pitchFamily="2" charset="0"/>
              </a:rPr>
              <a:t>des métiers de l’artisanat :</a:t>
            </a:r>
          </a:p>
          <a:p>
            <a:pPr marL="1200150" lvl="4" indent="-285750">
              <a:buFont typeface="Wingdings" panose="05000000000000000000" pitchFamily="2" charset="2"/>
              <a:buChar char="§"/>
            </a:pPr>
            <a:r>
              <a:rPr lang="fr-FR" sz="1600" b="1" dirty="0">
                <a:solidFill>
                  <a:srgbClr val="0563C1"/>
                </a:solidFill>
                <a:latin typeface="Marianne" panose="02000000000000000000" pitchFamily="2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«</a:t>
            </a:r>
            <a:r>
              <a:rPr lang="fr-FR" sz="1600" dirty="0">
                <a:solidFill>
                  <a:srgbClr val="0563C1"/>
                </a:solidFill>
                <a:latin typeface="Marianne" panose="02000000000000000000" pitchFamily="2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</a:t>
            </a:r>
            <a:r>
              <a:rPr lang="fr-FR" sz="1600" dirty="0">
                <a:latin typeface="Marianne" panose="02000000000000000000" pitchFamily="2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L’institut pour les savoir-faire Français »</a:t>
            </a:r>
            <a:endParaRPr lang="fr-FR" sz="1600" dirty="0">
              <a:latin typeface="Marianne" panose="02000000000000000000" pitchFamily="2" charset="0"/>
            </a:endParaRPr>
          </a:p>
          <a:p>
            <a:pPr marL="1200150" lvl="4" indent="-285750">
              <a:buFont typeface="Wingdings" panose="05000000000000000000" pitchFamily="2" charset="2"/>
              <a:buChar char="§"/>
            </a:pPr>
            <a:r>
              <a:rPr lang="fr-FR" sz="1600" dirty="0">
                <a:latin typeface="Marianne" panose="02000000000000000000" pitchFamily="2" charset="0"/>
              </a:rPr>
              <a:t> </a:t>
            </a:r>
            <a:r>
              <a:rPr lang="fr-FR" sz="1600" dirty="0">
                <a:latin typeface="Marianne" panose="02000000000000000000" pitchFamily="2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« l’Avenir en Main »</a:t>
            </a:r>
            <a:endParaRPr lang="fr-FR" sz="1600" dirty="0">
              <a:latin typeface="Marianne" panose="02000000000000000000" pitchFamily="2" charset="0"/>
            </a:endParaRPr>
          </a:p>
          <a:p>
            <a:pPr marL="1200150" lvl="4" indent="-285750">
              <a:buFont typeface="Wingdings" panose="05000000000000000000" pitchFamily="2" charset="2"/>
              <a:buChar char="§"/>
            </a:pPr>
            <a:r>
              <a:rPr lang="fr-FR" sz="1600" dirty="0">
                <a:latin typeface="Marianne" panose="02000000000000000000" pitchFamily="2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« Société Nationale des Meilleurs Ouvriers de France »</a:t>
            </a:r>
            <a:endParaRPr lang="fr-FR" sz="1600" dirty="0">
              <a:latin typeface="Marianne" panose="02000000000000000000" pitchFamily="2" charset="0"/>
            </a:endParaRPr>
          </a:p>
          <a:p>
            <a:pPr marL="1200150" lvl="4" indent="-285750">
              <a:buFont typeface="Wingdings" panose="05000000000000000000" pitchFamily="2" charset="2"/>
              <a:buChar char="§"/>
            </a:pPr>
            <a:endParaRPr lang="fr-FR" sz="1600" b="1" dirty="0">
              <a:latin typeface="Marianne" panose="02000000000000000000" pitchFamily="2" charset="0"/>
            </a:endParaRPr>
          </a:p>
          <a:p>
            <a:pPr marL="285750" lvl="4" indent="-285750">
              <a:buFont typeface="Arial" panose="020B0604020202020204" pitchFamily="34" charset="0"/>
              <a:buChar char="•"/>
            </a:pPr>
            <a:r>
              <a:rPr lang="fr-FR" sz="1600" b="1" dirty="0">
                <a:latin typeface="Marianne" panose="02000000000000000000" pitchFamily="2" charset="0"/>
              </a:rPr>
              <a:t>Évènements </a:t>
            </a:r>
            <a:r>
              <a:rPr lang="fr-FR" sz="1600" dirty="0">
                <a:latin typeface="Marianne" panose="02000000000000000000" pitchFamily="2" charset="0"/>
              </a:rPr>
              <a:t>nationaux et internationaux des métiers d’art :</a:t>
            </a:r>
          </a:p>
          <a:p>
            <a:pPr marL="1200150" lvl="6" indent="-285750">
              <a:buFont typeface="Wingdings" panose="05000000000000000000" pitchFamily="2" charset="2"/>
              <a:buChar char="§"/>
            </a:pPr>
            <a:r>
              <a:rPr lang="fr-FR" sz="1600" b="1" dirty="0">
                <a:latin typeface="Marianne" panose="02000000000000000000" pitchFamily="2" charset="0"/>
                <a:hlinkClick r:id="rId14"/>
              </a:rPr>
              <a:t>« Les journées Européennes des métiers d’art »</a:t>
            </a:r>
            <a:r>
              <a:rPr lang="fr-FR" sz="1600" b="1" dirty="0">
                <a:latin typeface="Marianne" panose="02000000000000000000" pitchFamily="2" charset="0"/>
              </a:rPr>
              <a:t>  </a:t>
            </a:r>
            <a:r>
              <a:rPr lang="fr-FR" sz="1600" dirty="0">
                <a:latin typeface="Marianne" panose="02000000000000000000" pitchFamily="2" charset="0"/>
              </a:rPr>
              <a:t>20</a:t>
            </a:r>
            <a:r>
              <a:rPr lang="fr-FR" sz="1600" baseline="30000" dirty="0">
                <a:latin typeface="Marianne" panose="02000000000000000000" pitchFamily="2" charset="0"/>
              </a:rPr>
              <a:t>ème</a:t>
            </a:r>
            <a:r>
              <a:rPr lang="fr-FR" sz="1600" dirty="0">
                <a:latin typeface="Marianne" panose="02000000000000000000" pitchFamily="2" charset="0"/>
              </a:rPr>
              <a:t> édition en 2026</a:t>
            </a:r>
          </a:p>
          <a:p>
            <a:pPr marL="1200150" lvl="6" indent="-285750">
              <a:buFont typeface="Wingdings" panose="05000000000000000000" pitchFamily="2" charset="2"/>
              <a:buChar char="§"/>
            </a:pPr>
            <a:r>
              <a:rPr lang="fr-FR" sz="1600" b="1" dirty="0">
                <a:latin typeface="Marianne" panose="02000000000000000000" pitchFamily="2" charset="0"/>
                <a:hlinkClick r:id="rId15"/>
              </a:rPr>
              <a:t>Prix « Avenir des métiers d’art »</a:t>
            </a:r>
            <a:endParaRPr lang="fr-FR" sz="1600" b="1" dirty="0">
              <a:latin typeface="Marianne" panose="02000000000000000000" pitchFamily="2" charset="0"/>
            </a:endParaRPr>
          </a:p>
          <a:p>
            <a:pPr marL="1200150" lvl="6" indent="-285750">
              <a:buFont typeface="Wingdings" panose="05000000000000000000" pitchFamily="2" charset="2"/>
              <a:buChar char="§"/>
            </a:pPr>
            <a:r>
              <a:rPr lang="fr-FR" sz="1600" b="1" dirty="0">
                <a:latin typeface="Marianne" panose="02000000000000000000" pitchFamily="2" charset="0"/>
                <a:hlinkClick r:id="rId16"/>
              </a:rPr>
              <a:t>Prix « Intelligence de la main »</a:t>
            </a:r>
            <a:endParaRPr lang="fr-FR" sz="1600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1F6B723-AB9C-EF39-85E8-2514276DE9D3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B5138B6B-0518-4F3B-B72E-08A29D78B083}" type="slidenum">
              <a:rPr lang="fr-FR" sz="1200" b="0" strike="noStrike" spc="-1" smtClean="0">
                <a:solidFill>
                  <a:schemeClr val="dk1">
                    <a:tint val="75000"/>
                  </a:schemeClr>
                </a:solidFill>
                <a:latin typeface="Calibri"/>
              </a:rPr>
              <a:t>10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1">
            <a:extLst>
              <a:ext uri="{FF2B5EF4-FFF2-40B4-BE49-F238E27FC236}">
                <a16:creationId xmlns:a16="http://schemas.microsoft.com/office/drawing/2014/main" id="{64028281-9340-DB21-A416-20239CE84EDB}"/>
              </a:ext>
            </a:extLst>
          </p:cNvPr>
          <p:cNvSpPr txBox="1">
            <a:spLocks/>
          </p:cNvSpPr>
          <p:nvPr/>
        </p:nvSpPr>
        <p:spPr>
          <a:xfrm>
            <a:off x="5750561" y="421842"/>
            <a:ext cx="6116156" cy="748293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0" algn="l"/>
              </a:tabLst>
            </a:pPr>
            <a:r>
              <a:rPr lang="fr-FR" sz="2800" b="1" spc="-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RESSOURCES</a:t>
            </a:r>
            <a:endParaRPr lang="fr-FR" sz="2800" spc="-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BB28D99F-19EF-34D6-DCCD-9054FF630FA7}"/>
              </a:ext>
            </a:extLst>
          </p:cNvPr>
          <p:cNvCxnSpPr>
            <a:cxnSpLocks/>
          </p:cNvCxnSpPr>
          <p:nvPr/>
        </p:nvCxnSpPr>
        <p:spPr>
          <a:xfrm flipH="1">
            <a:off x="-222913" y="1237346"/>
            <a:ext cx="11946948" cy="0"/>
          </a:xfrm>
          <a:prstGeom prst="line">
            <a:avLst/>
          </a:prstGeom>
          <a:ln w="317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8734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B44D45-56D0-2E12-0DCA-45955A594C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B6108BBB-0F1B-AE1B-BA10-CD6A82A33D67}"/>
              </a:ext>
            </a:extLst>
          </p:cNvPr>
          <p:cNvCxnSpPr>
            <a:cxnSpLocks/>
          </p:cNvCxnSpPr>
          <p:nvPr/>
        </p:nvCxnSpPr>
        <p:spPr>
          <a:xfrm flipH="1">
            <a:off x="0" y="1250060"/>
            <a:ext cx="11946948" cy="0"/>
          </a:xfrm>
          <a:prstGeom prst="line">
            <a:avLst/>
          </a:prstGeom>
          <a:ln w="317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A062242C-C09F-785B-A064-30E1D035D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401"/>
            <a:ext cx="1319514" cy="107293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A4CC101-0087-F7F9-5119-3D42B6D18D2B}"/>
              </a:ext>
            </a:extLst>
          </p:cNvPr>
          <p:cNvSpPr/>
          <p:nvPr/>
        </p:nvSpPr>
        <p:spPr>
          <a:xfrm>
            <a:off x="1319514" y="1656460"/>
            <a:ext cx="10463514" cy="437059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</a:pPr>
            <a:endParaRPr lang="fr-FR" sz="1600" b="1" spc="-1" dirty="0">
              <a:solidFill>
                <a:srgbClr val="000000"/>
              </a:solidFill>
              <a:latin typeface="Arial" panose="020B0604020202020204" pitchFamily="34" charset="0"/>
              <a:ea typeface="Noto Sans SC Regular"/>
              <a:cs typeface="Arial" panose="020B0604020202020204" pitchFamily="34" charset="0"/>
            </a:endParaRPr>
          </a:p>
          <a:p>
            <a:pPr marL="0" lvl="2">
              <a:spcBef>
                <a:spcPts val="340"/>
              </a:spcBef>
              <a:spcAft>
                <a:spcPts val="142"/>
              </a:spcAft>
            </a:pPr>
            <a:r>
              <a:rPr lang="fr-FR" sz="1600" b="1" spc="-1" dirty="0">
                <a:solidFill>
                  <a:schemeClr val="accent1"/>
                </a:solidFill>
                <a:latin typeface="Arial" panose="020B0604020202020204" pitchFamily="34" charset="0"/>
                <a:ea typeface="Noto Sans SC Regular"/>
                <a:cs typeface="Arial" panose="020B0604020202020204" pitchFamily="34" charset="0"/>
              </a:rPr>
              <a:t>Transformation des diplômes actuels</a:t>
            </a:r>
          </a:p>
          <a:p>
            <a:pPr marL="0" lvl="2">
              <a:spcBef>
                <a:spcPts val="340"/>
              </a:spcBef>
              <a:spcAft>
                <a:spcPts val="142"/>
              </a:spcAft>
            </a:pPr>
            <a:endParaRPr lang="fr-FR" sz="1600" spc="-1" dirty="0">
              <a:solidFill>
                <a:srgbClr val="000000"/>
              </a:solidFill>
              <a:latin typeface="Arial" panose="020B0604020202020204" pitchFamily="34" charset="0"/>
              <a:ea typeface="Noto Sans SC Regular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</a:pPr>
            <a:r>
              <a:rPr lang="fr-FR" sz="1600" b="1" spc="-1" dirty="0">
                <a:latin typeface="Arial" panose="020B0604020202020204" pitchFamily="34" charset="0"/>
                <a:cs typeface="Arial" panose="020B0604020202020204" pitchFamily="34" charset="0"/>
              </a:rPr>
              <a:t>Le BNMA remplacera</a:t>
            </a:r>
            <a:r>
              <a:rPr lang="fr-FR" sz="1600" spc="-1" dirty="0">
                <a:latin typeface="Arial" panose="020B0604020202020204" pitchFamily="34" charset="0"/>
                <a:cs typeface="Arial" panose="020B0604020202020204" pitchFamily="34" charset="0"/>
              </a:rPr>
              <a:t> les diplômes de brevet des métiers d’art (BMA), les baccalauréats professionnels artisanat et métiers d’</a:t>
            </a:r>
            <a:r>
              <a:rPr lang="fr-FR" sz="1600" spc="-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fr-FR" sz="1600" spc="-1" dirty="0">
                <a:latin typeface="Arial" panose="020B0604020202020204" pitchFamily="34" charset="0"/>
                <a:cs typeface="Arial" panose="020B0604020202020204" pitchFamily="34" charset="0"/>
              </a:rPr>
              <a:t>art (BCP AMA) et Photographie (BCP Photo) ainsi que le Diplôme de Technicien des Métiers du Spectacle (DTMS)      </a:t>
            </a:r>
            <a:r>
              <a:rPr lang="fr-FR" sz="1600" spc="-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 meilleure lisibilité 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spcBef>
                <a:spcPts val="340"/>
              </a:spcBef>
              <a:spcAft>
                <a:spcPts val="142"/>
              </a:spcAft>
              <a:buFontTx/>
              <a:buChar char="-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lvl="1" indent="-361950">
              <a:spcBef>
                <a:spcPts val="340"/>
              </a:spcBef>
              <a:spcAft>
                <a:spcPts val="142"/>
              </a:spcAft>
            </a:pPr>
            <a:r>
              <a:rPr lang="fr-FR" sz="1600" spc="-1" dirty="0">
                <a:solidFill>
                  <a:srgbClr val="000000"/>
                </a:solidFill>
                <a:latin typeface="Arial" panose="020B0604020202020204" pitchFamily="34" charset="0"/>
                <a:ea typeface="Noto Sans SC Regular"/>
                <a:cs typeface="Arial" panose="020B0604020202020204" pitchFamily="34" charset="0"/>
              </a:rPr>
              <a:t>- 	Renforcement enseignement pro et généraux spécifiques</a:t>
            </a:r>
          </a:p>
          <a:p>
            <a:pPr>
              <a:spcBef>
                <a:spcPts val="340"/>
              </a:spcBef>
              <a:spcAft>
                <a:spcPts val="142"/>
              </a:spcAft>
            </a:pPr>
            <a:r>
              <a:rPr lang="fr-FR" sz="1600" spc="-1" dirty="0">
                <a:latin typeface="Arial" panose="020B0604020202020204" pitchFamily="34" charset="0"/>
                <a:ea typeface="Noto Sans SC Regular"/>
                <a:cs typeface="Arial" panose="020B0604020202020204" pitchFamily="34" charset="0"/>
              </a:rPr>
              <a:t>	Enseignements généraux identiques à ceux du baccalauréat professionnel</a:t>
            </a:r>
          </a:p>
          <a:p>
            <a:pPr>
              <a:spcBef>
                <a:spcPts val="340"/>
              </a:spcBef>
              <a:spcAft>
                <a:spcPts val="142"/>
              </a:spcAft>
            </a:pPr>
            <a:r>
              <a:rPr lang="fr-FR" sz="1600" spc="-1" dirty="0">
                <a:solidFill>
                  <a:srgbClr val="000000"/>
                </a:solidFill>
                <a:latin typeface="Arial" panose="020B0604020202020204" pitchFamily="34" charset="0"/>
                <a:ea typeface="Noto Sans SC Regular"/>
                <a:cs typeface="Arial" panose="020B0604020202020204" pitchFamily="34" charset="0"/>
              </a:rPr>
              <a:t>	Cohortes limitées : groupes de 12 à 15 élèves</a:t>
            </a:r>
          </a:p>
          <a:p>
            <a:pPr marL="342900" lvl="1" indent="-342900">
              <a:spcBef>
                <a:spcPts val="340"/>
              </a:spcBef>
              <a:spcAft>
                <a:spcPts val="142"/>
              </a:spcAft>
              <a:buFontTx/>
              <a:buChar char="-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spcBef>
                <a:spcPts val="340"/>
              </a:spcBef>
              <a:spcAft>
                <a:spcPts val="142"/>
              </a:spcAft>
              <a:buFontTx/>
              <a:buChar char="-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BNMA, di</a:t>
            </a:r>
            <a:r>
              <a:rPr lang="fr-FR" sz="1600" spc="-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plôme de niveau 4 (= bac)  =&gt; entrée possible en université,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accès vers le DNMADE/ DNA</a:t>
            </a:r>
          </a:p>
          <a:p>
            <a:pPr marL="342900" lvl="1" indent="-342900">
              <a:spcBef>
                <a:spcPts val="340"/>
              </a:spcBef>
              <a:spcAft>
                <a:spcPts val="142"/>
              </a:spcAft>
              <a:buFontTx/>
              <a:buChar char="-"/>
            </a:pPr>
            <a:endParaRPr lang="fr-FR" sz="1600" spc="-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spcBef>
                <a:spcPts val="340"/>
              </a:spcBef>
              <a:spcAft>
                <a:spcPts val="142"/>
              </a:spcAft>
              <a:buFontTx/>
              <a:buChar char="-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Coexistence  voie « Démarche Design » (STD2A) et voie « Métiers d’art » en BNMA</a:t>
            </a:r>
          </a:p>
          <a:p>
            <a:pPr marL="0" lvl="1">
              <a:spcBef>
                <a:spcPts val="340"/>
              </a:spcBef>
              <a:spcAft>
                <a:spcPts val="142"/>
              </a:spcAft>
            </a:pPr>
            <a:endParaRPr lang="fr-FR" sz="1600" spc="-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FontTx/>
              <a:buChar char="-"/>
            </a:pPr>
            <a:endParaRPr lang="fr-FR" sz="2000" spc="-1" dirty="0">
              <a:solidFill>
                <a:srgbClr val="00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F50A20A-1BE6-8550-0967-629B3F5C8577}"/>
              </a:ext>
            </a:extLst>
          </p:cNvPr>
          <p:cNvSpPr txBox="1"/>
          <p:nvPr/>
        </p:nvSpPr>
        <p:spPr>
          <a:xfrm>
            <a:off x="3386667" y="696064"/>
            <a:ext cx="85602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</a:pPr>
            <a:r>
              <a:rPr lang="fr-FR" sz="2800" b="1" spc="-1" dirty="0">
                <a:solidFill>
                  <a:srgbClr val="000000"/>
                </a:solidFill>
                <a:latin typeface="Arial" panose="020B0604020202020204" pitchFamily="34" charset="0"/>
                <a:ea typeface="Noto Sans SC Regular"/>
                <a:cs typeface="Arial" panose="020B0604020202020204" pitchFamily="34" charset="0"/>
              </a:rPr>
              <a:t>CRÉATION D’UN NOUVEAU DIPLÔME</a:t>
            </a:r>
          </a:p>
        </p:txBody>
      </p:sp>
    </p:spTree>
    <p:extLst>
      <p:ext uri="{BB962C8B-B14F-4D97-AF65-F5344CB8AC3E}">
        <p14:creationId xmlns:p14="http://schemas.microsoft.com/office/powerpoint/2010/main" val="1655953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avec flèche 51">
            <a:extLst>
              <a:ext uri="{FF2B5EF4-FFF2-40B4-BE49-F238E27FC236}">
                <a16:creationId xmlns:a16="http://schemas.microsoft.com/office/drawing/2014/main" id="{A59635CF-317E-4469-9C64-B2E0D35D566B}"/>
              </a:ext>
            </a:extLst>
          </p:cNvPr>
          <p:cNvCxnSpPr>
            <a:cxnSpLocks/>
          </p:cNvCxnSpPr>
          <p:nvPr/>
        </p:nvCxnSpPr>
        <p:spPr>
          <a:xfrm flipV="1">
            <a:off x="2342633" y="1785738"/>
            <a:ext cx="0" cy="3906723"/>
          </a:xfrm>
          <a:prstGeom prst="straightConnector1">
            <a:avLst/>
          </a:prstGeom>
          <a:ln w="50800">
            <a:solidFill>
              <a:srgbClr val="000000"/>
            </a:solidFill>
            <a:round/>
            <a:tailEnd type="triangle" w="med" len="med"/>
          </a:ln>
        </p:spPr>
      </p:cxnSp>
      <p:sp>
        <p:nvSpPr>
          <p:cNvPr id="5" name="Rectangle 16">
            <a:extLst>
              <a:ext uri="{FF2B5EF4-FFF2-40B4-BE49-F238E27FC236}">
                <a16:creationId xmlns:a16="http://schemas.microsoft.com/office/drawing/2014/main" id="{AC1FB2CE-E812-4FE8-BD26-8A775B5F2ABE}"/>
              </a:ext>
            </a:extLst>
          </p:cNvPr>
          <p:cNvSpPr/>
          <p:nvPr/>
        </p:nvSpPr>
        <p:spPr>
          <a:xfrm>
            <a:off x="1583340" y="3369541"/>
            <a:ext cx="1527867" cy="4837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endParaRPr lang="fr-FR" sz="1200" b="1" strike="noStrike" spc="-1" dirty="0">
              <a:solidFill>
                <a:schemeClr val="lt1"/>
              </a:solidFill>
              <a:latin typeface="Marianne" panose="02000000000000000000" pitchFamily="2" charset="0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1200" b="1" spc="-1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1</a:t>
            </a:r>
            <a:r>
              <a:rPr lang="fr-FR" sz="1200" b="1" spc="-1" baseline="30000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ère</a:t>
            </a:r>
            <a:r>
              <a:rPr lang="fr-FR" sz="1200" b="1" spc="-1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 Bac PRO AMA</a:t>
            </a:r>
            <a:endParaRPr lang="fr-FR" sz="1200" b="1" strike="noStrike" spc="-1" dirty="0">
              <a:solidFill>
                <a:schemeClr val="lt1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algn="ctr" defTabSz="914400">
              <a:lnSpc>
                <a:spcPct val="100000"/>
              </a:lnSpc>
            </a:pPr>
            <a:endParaRPr lang="fr-FR" sz="1200" b="0" strike="noStrike" spc="-1" dirty="0">
              <a:solidFill>
                <a:schemeClr val="lt1"/>
              </a:solidFill>
              <a:latin typeface="Marianne" panose="02000000000000000000" pitchFamily="2" charset="0"/>
            </a:endParaRPr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BE891365-4543-4550-B23B-7608E4020ADF}"/>
              </a:ext>
            </a:extLst>
          </p:cNvPr>
          <p:cNvSpPr/>
          <p:nvPr/>
        </p:nvSpPr>
        <p:spPr>
          <a:xfrm>
            <a:off x="1583340" y="4014794"/>
            <a:ext cx="1527867" cy="4837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200" b="1" spc="-1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2</a:t>
            </a:r>
            <a:r>
              <a:rPr lang="fr-FR" sz="1200" b="1" spc="-1" baseline="30000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nde</a:t>
            </a:r>
            <a:r>
              <a:rPr lang="fr-FR" sz="1200" b="1" spc="-1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 Bac PRO AMA</a:t>
            </a:r>
            <a:endParaRPr lang="fr-FR" sz="1200" b="1" strike="noStrike" spc="-1" dirty="0">
              <a:solidFill>
                <a:schemeClr val="lt1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3F4036-C128-4AF2-B433-D3BBEE89A840}"/>
              </a:ext>
            </a:extLst>
          </p:cNvPr>
          <p:cNvSpPr/>
          <p:nvPr/>
        </p:nvSpPr>
        <p:spPr>
          <a:xfrm>
            <a:off x="1583340" y="2731693"/>
            <a:ext cx="1527867" cy="4837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200" b="1" spc="-1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T</a:t>
            </a:r>
            <a:r>
              <a:rPr lang="fr-FR" sz="1200" b="1" spc="-1" baseline="30000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ale</a:t>
            </a:r>
            <a:r>
              <a:rPr lang="fr-FR" sz="1200" b="1" spc="-1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 Bac PRO AMA</a:t>
            </a:r>
            <a:endParaRPr lang="fr-FR" sz="1200" b="1" strike="noStrike" spc="-1" dirty="0">
              <a:solidFill>
                <a:schemeClr val="lt1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B8B5190-BABC-4E07-999E-4E83AECB0D55}"/>
              </a:ext>
            </a:extLst>
          </p:cNvPr>
          <p:cNvSpPr/>
          <p:nvPr/>
        </p:nvSpPr>
        <p:spPr>
          <a:xfrm>
            <a:off x="1572728" y="5501708"/>
            <a:ext cx="1527866" cy="59631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400" b="1" strike="noStrike" spc="-1" dirty="0">
                <a:solidFill>
                  <a:schemeClr val="bg1"/>
                </a:solidFill>
                <a:latin typeface="Marianne" panose="02000000000000000000" pitchFamily="2" charset="0"/>
              </a:rPr>
              <a:t>3</a:t>
            </a:r>
            <a:r>
              <a:rPr lang="fr-FR" sz="1400" b="1" strike="noStrike" spc="-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ème</a:t>
            </a:r>
            <a:endParaRPr lang="fr-FR" sz="1400" b="0" strike="noStrike" spc="-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  <p:sp>
        <p:nvSpPr>
          <p:cNvPr id="9" name="Rectangle 21">
            <a:extLst>
              <a:ext uri="{FF2B5EF4-FFF2-40B4-BE49-F238E27FC236}">
                <a16:creationId xmlns:a16="http://schemas.microsoft.com/office/drawing/2014/main" id="{5FC453A2-7CF1-42B0-9735-C9ED5BE9EB92}"/>
              </a:ext>
            </a:extLst>
          </p:cNvPr>
          <p:cNvSpPr/>
          <p:nvPr/>
        </p:nvSpPr>
        <p:spPr>
          <a:xfrm>
            <a:off x="1270659" y="1431679"/>
            <a:ext cx="4550957" cy="35405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400" b="1" spc="-1" dirty="0">
                <a:solidFill>
                  <a:schemeClr val="lt1"/>
                </a:solidFill>
                <a:latin typeface="Marianne" panose="02000000000000000000" pitchFamily="2" charset="0"/>
              </a:rPr>
              <a:t>Parcours actuels menant à un niveau 4</a:t>
            </a:r>
            <a:endParaRPr lang="fr-FR" sz="1400" b="0" strike="noStrike" spc="-1" dirty="0">
              <a:solidFill>
                <a:srgbClr val="000000"/>
              </a:solidFill>
              <a:latin typeface="Marianne" panose="02000000000000000000" pitchFamily="2" charset="0"/>
            </a:endParaRPr>
          </a:p>
        </p:txBody>
      </p:sp>
      <p:cxnSp>
        <p:nvCxnSpPr>
          <p:cNvPr id="11" name="Connecteur droit avec flèche 51">
            <a:extLst>
              <a:ext uri="{FF2B5EF4-FFF2-40B4-BE49-F238E27FC236}">
                <a16:creationId xmlns:a16="http://schemas.microsoft.com/office/drawing/2014/main" id="{10D4285E-266E-45AD-9411-03D8CA9C0345}"/>
              </a:ext>
            </a:extLst>
          </p:cNvPr>
          <p:cNvCxnSpPr>
            <a:cxnSpLocks/>
          </p:cNvCxnSpPr>
          <p:nvPr/>
        </p:nvCxnSpPr>
        <p:spPr>
          <a:xfrm flipH="1" flipV="1">
            <a:off x="10262063" y="1785738"/>
            <a:ext cx="4641" cy="3906723"/>
          </a:xfrm>
          <a:prstGeom prst="straightConnector1">
            <a:avLst/>
          </a:prstGeom>
          <a:ln w="50800">
            <a:solidFill>
              <a:srgbClr val="000000"/>
            </a:solidFill>
            <a:round/>
            <a:tailEnd type="triangle" w="med" len="med"/>
          </a:ln>
        </p:spPr>
      </p:cxnSp>
      <p:sp>
        <p:nvSpPr>
          <p:cNvPr id="13" name="Rectangle 17">
            <a:extLst>
              <a:ext uri="{FF2B5EF4-FFF2-40B4-BE49-F238E27FC236}">
                <a16:creationId xmlns:a16="http://schemas.microsoft.com/office/drawing/2014/main" id="{CE5E16C9-0CEF-4509-A329-B492E7599444}"/>
              </a:ext>
            </a:extLst>
          </p:cNvPr>
          <p:cNvSpPr/>
          <p:nvPr/>
        </p:nvSpPr>
        <p:spPr>
          <a:xfrm>
            <a:off x="9475763" y="4014794"/>
            <a:ext cx="1527867" cy="4837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fr-FR" sz="1200" b="1" spc="-1" dirty="0">
                <a:solidFill>
                  <a:schemeClr val="lt1"/>
                </a:solidFill>
                <a:latin typeface="Marianne" panose="02000000000000000000" pitchFamily="2" charset="0"/>
              </a:rPr>
              <a:t>CAP 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53BC30F-6DF7-43F0-BD51-53A930C35AD5}"/>
              </a:ext>
            </a:extLst>
          </p:cNvPr>
          <p:cNvSpPr/>
          <p:nvPr/>
        </p:nvSpPr>
        <p:spPr>
          <a:xfrm>
            <a:off x="9475763" y="5501708"/>
            <a:ext cx="1527866" cy="5963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400" b="1" strike="noStrike" spc="-1" dirty="0">
                <a:solidFill>
                  <a:schemeClr val="bg1"/>
                </a:solidFill>
                <a:latin typeface="Marianne" panose="02000000000000000000" pitchFamily="2" charset="0"/>
              </a:rPr>
              <a:t>3</a:t>
            </a:r>
            <a:r>
              <a:rPr lang="fr-FR" sz="1400" b="1" strike="noStrike" spc="-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è</a:t>
            </a:r>
            <a:r>
              <a:rPr lang="fr-FR" sz="1400" b="1" spc="-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me</a:t>
            </a:r>
            <a:endParaRPr lang="fr-FR" sz="1400" b="1" strike="noStrike" spc="-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  <p:sp>
        <p:nvSpPr>
          <p:cNvPr id="16" name="Rectangle 17">
            <a:extLst>
              <a:ext uri="{FF2B5EF4-FFF2-40B4-BE49-F238E27FC236}">
                <a16:creationId xmlns:a16="http://schemas.microsoft.com/office/drawing/2014/main" id="{93F56B6F-E6A1-4497-ABEE-A05F5B9122E8}"/>
              </a:ext>
            </a:extLst>
          </p:cNvPr>
          <p:cNvSpPr/>
          <p:nvPr/>
        </p:nvSpPr>
        <p:spPr>
          <a:xfrm>
            <a:off x="9475763" y="4662048"/>
            <a:ext cx="1527867" cy="4837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fr-FR" sz="1200" b="1" spc="-1" dirty="0">
                <a:solidFill>
                  <a:schemeClr val="lt1"/>
                </a:solidFill>
                <a:latin typeface="Marianne" panose="02000000000000000000" pitchFamily="2" charset="0"/>
              </a:rPr>
              <a:t>CAP 1</a:t>
            </a:r>
          </a:p>
        </p:txBody>
      </p:sp>
      <p:cxnSp>
        <p:nvCxnSpPr>
          <p:cNvPr id="18" name="Connecteur droit avec flèche 51">
            <a:extLst>
              <a:ext uri="{FF2B5EF4-FFF2-40B4-BE49-F238E27FC236}">
                <a16:creationId xmlns:a16="http://schemas.microsoft.com/office/drawing/2014/main" id="{D8B0F50D-D9A2-4922-9C45-2862DB22FE18}"/>
              </a:ext>
            </a:extLst>
          </p:cNvPr>
          <p:cNvCxnSpPr>
            <a:cxnSpLocks/>
          </p:cNvCxnSpPr>
          <p:nvPr/>
        </p:nvCxnSpPr>
        <p:spPr>
          <a:xfrm flipV="1">
            <a:off x="4788050" y="1785738"/>
            <a:ext cx="0" cy="3906723"/>
          </a:xfrm>
          <a:prstGeom prst="straightConnector1">
            <a:avLst/>
          </a:prstGeom>
          <a:ln w="50800">
            <a:solidFill>
              <a:srgbClr val="000000"/>
            </a:solidFill>
            <a:round/>
            <a:tailEnd type="triangle" w="med" len="med"/>
          </a:ln>
        </p:spPr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47667177-17FC-4A25-9510-1EEAD3333313}"/>
              </a:ext>
            </a:extLst>
          </p:cNvPr>
          <p:cNvSpPr/>
          <p:nvPr/>
        </p:nvSpPr>
        <p:spPr>
          <a:xfrm>
            <a:off x="4028751" y="5501708"/>
            <a:ext cx="1527866" cy="59631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400" b="1" strike="noStrike" spc="-1" dirty="0">
                <a:solidFill>
                  <a:schemeClr val="bg1"/>
                </a:solidFill>
                <a:latin typeface="Marianne" panose="02000000000000000000" pitchFamily="2" charset="0"/>
              </a:rPr>
              <a:t>3</a:t>
            </a:r>
            <a:r>
              <a:rPr lang="fr-FR" sz="1400" b="1" strike="noStrike" spc="-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ème</a:t>
            </a:r>
            <a:r>
              <a:rPr lang="fr-FR" sz="1400" b="1" strike="noStrike" spc="-1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</a:p>
        </p:txBody>
      </p:sp>
      <p:cxnSp>
        <p:nvCxnSpPr>
          <p:cNvPr id="27" name="Connecteur droit avec flèche 51">
            <a:extLst>
              <a:ext uri="{FF2B5EF4-FFF2-40B4-BE49-F238E27FC236}">
                <a16:creationId xmlns:a16="http://schemas.microsoft.com/office/drawing/2014/main" id="{EB1FC391-E58D-45CD-B76F-B7266255122A}"/>
              </a:ext>
            </a:extLst>
          </p:cNvPr>
          <p:cNvCxnSpPr>
            <a:cxnSpLocks/>
          </p:cNvCxnSpPr>
          <p:nvPr/>
        </p:nvCxnSpPr>
        <p:spPr>
          <a:xfrm flipV="1">
            <a:off x="7783672" y="1785738"/>
            <a:ext cx="0" cy="3906723"/>
          </a:xfrm>
          <a:prstGeom prst="straightConnector1">
            <a:avLst/>
          </a:prstGeom>
          <a:ln w="50800">
            <a:solidFill>
              <a:srgbClr val="000000"/>
            </a:solidFill>
            <a:round/>
            <a:tailEnd type="triangle" w="med" len="med"/>
          </a:ln>
        </p:spPr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649C4AF3-A3A5-481D-B2D7-C653473A1601}"/>
              </a:ext>
            </a:extLst>
          </p:cNvPr>
          <p:cNvSpPr/>
          <p:nvPr/>
        </p:nvSpPr>
        <p:spPr>
          <a:xfrm>
            <a:off x="7036254" y="5501708"/>
            <a:ext cx="1527866" cy="5963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400" b="1" strike="noStrike" spc="-1" dirty="0">
                <a:solidFill>
                  <a:schemeClr val="bg1"/>
                </a:solidFill>
                <a:latin typeface="Marianne" panose="02000000000000000000" pitchFamily="2" charset="0"/>
              </a:rPr>
              <a:t>3</a:t>
            </a:r>
            <a:r>
              <a:rPr lang="fr-FR" sz="1400" b="1" strike="noStrike" spc="-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ème</a:t>
            </a:r>
            <a:endParaRPr lang="fr-FR" sz="1400" b="0" strike="noStrike" spc="-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  <p:sp>
        <p:nvSpPr>
          <p:cNvPr id="35" name="Rectangle 16">
            <a:extLst>
              <a:ext uri="{FF2B5EF4-FFF2-40B4-BE49-F238E27FC236}">
                <a16:creationId xmlns:a16="http://schemas.microsoft.com/office/drawing/2014/main" id="{B1591650-BF9C-42F0-B93D-EFC0DDA15B7A}"/>
              </a:ext>
            </a:extLst>
          </p:cNvPr>
          <p:cNvSpPr/>
          <p:nvPr/>
        </p:nvSpPr>
        <p:spPr>
          <a:xfrm>
            <a:off x="7031614" y="3374244"/>
            <a:ext cx="1527867" cy="4837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endParaRPr lang="fr-FR" sz="1200" b="1" strike="noStrike" spc="-1" dirty="0">
              <a:solidFill>
                <a:schemeClr val="lt1"/>
              </a:solidFill>
              <a:latin typeface="Marianne" panose="02000000000000000000" pitchFamily="2" charset="0"/>
            </a:endParaRPr>
          </a:p>
          <a:p>
            <a:pPr algn="ctr"/>
            <a:r>
              <a:rPr lang="fr-FR" sz="1200" b="1" strike="noStrike" spc="-1" dirty="0">
                <a:solidFill>
                  <a:schemeClr val="lt1"/>
                </a:solidFill>
                <a:latin typeface="Marianne" panose="02000000000000000000" pitchFamily="2" charset="0"/>
              </a:rPr>
              <a:t>2° BNMA </a:t>
            </a:r>
            <a:endParaRPr lang="fr-FR" sz="1200" b="0" strike="noStrike" spc="-1" dirty="0">
              <a:solidFill>
                <a:srgbClr val="FFFFFF"/>
              </a:solidFill>
              <a:latin typeface="Marianne" panose="02000000000000000000" pitchFamily="2" charset="0"/>
            </a:endParaRPr>
          </a:p>
          <a:p>
            <a:pPr algn="ctr" defTabSz="914400">
              <a:lnSpc>
                <a:spcPct val="100000"/>
              </a:lnSpc>
            </a:pPr>
            <a:endParaRPr lang="fr-FR" sz="1200" b="0" strike="noStrike" spc="-1" dirty="0">
              <a:solidFill>
                <a:schemeClr val="lt1"/>
              </a:solidFill>
              <a:latin typeface="Marianne" panose="02000000000000000000" pitchFamily="2" charset="0"/>
            </a:endParaRPr>
          </a:p>
        </p:txBody>
      </p:sp>
      <p:sp>
        <p:nvSpPr>
          <p:cNvPr id="36" name="Rectangle 17">
            <a:extLst>
              <a:ext uri="{FF2B5EF4-FFF2-40B4-BE49-F238E27FC236}">
                <a16:creationId xmlns:a16="http://schemas.microsoft.com/office/drawing/2014/main" id="{69E14172-4638-4670-A4D6-C66184D483E9}"/>
              </a:ext>
            </a:extLst>
          </p:cNvPr>
          <p:cNvSpPr/>
          <p:nvPr/>
        </p:nvSpPr>
        <p:spPr>
          <a:xfrm>
            <a:off x="7031614" y="4019497"/>
            <a:ext cx="1527867" cy="4837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200" b="1" strike="noStrike" spc="-1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1</a:t>
            </a:r>
            <a:r>
              <a:rPr lang="fr-FR" sz="1200" b="1" spc="-1" baseline="30000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°</a:t>
            </a:r>
            <a:r>
              <a:rPr lang="fr-FR" sz="1200" b="1" strike="noStrike" spc="-1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 BNMA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2337C42-D449-48DA-86E4-FAA012E3CBAC}"/>
              </a:ext>
            </a:extLst>
          </p:cNvPr>
          <p:cNvSpPr/>
          <p:nvPr/>
        </p:nvSpPr>
        <p:spPr>
          <a:xfrm>
            <a:off x="7031614" y="2728991"/>
            <a:ext cx="1527867" cy="4837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200" b="1" strike="noStrike" spc="-1" dirty="0">
                <a:solidFill>
                  <a:schemeClr val="lt1"/>
                </a:solidFill>
                <a:latin typeface="Marianne" panose="02000000000000000000" pitchFamily="2" charset="0"/>
              </a:rPr>
              <a:t>3° BNMA</a:t>
            </a:r>
          </a:p>
        </p:txBody>
      </p:sp>
      <p:sp>
        <p:nvSpPr>
          <p:cNvPr id="38" name="Rectangle 16">
            <a:extLst>
              <a:ext uri="{FF2B5EF4-FFF2-40B4-BE49-F238E27FC236}">
                <a16:creationId xmlns:a16="http://schemas.microsoft.com/office/drawing/2014/main" id="{86F5752D-2A65-4FD8-93C9-BFFC143691C7}"/>
              </a:ext>
            </a:extLst>
          </p:cNvPr>
          <p:cNvSpPr/>
          <p:nvPr/>
        </p:nvSpPr>
        <p:spPr>
          <a:xfrm>
            <a:off x="4028751" y="3374244"/>
            <a:ext cx="1527867" cy="4837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endParaRPr lang="fr-FR" sz="1200" b="1" strike="noStrike" spc="-1" dirty="0">
              <a:solidFill>
                <a:schemeClr val="lt1"/>
              </a:solidFill>
              <a:latin typeface="Marianne" panose="02000000000000000000" pitchFamily="2" charset="0"/>
            </a:endParaRPr>
          </a:p>
          <a:p>
            <a:pPr algn="ctr"/>
            <a:r>
              <a:rPr lang="fr-FR" sz="1200" b="1" strike="noStrike" spc="-1" dirty="0">
                <a:solidFill>
                  <a:schemeClr val="lt1"/>
                </a:solidFill>
                <a:latin typeface="Marianne" panose="02000000000000000000" pitchFamily="2" charset="0"/>
              </a:rPr>
              <a:t>1</a:t>
            </a:r>
            <a:r>
              <a:rPr lang="fr-FR" sz="1200" b="1" strike="noStrike" spc="-1" baseline="30000" dirty="0">
                <a:solidFill>
                  <a:schemeClr val="lt1"/>
                </a:solidFill>
                <a:latin typeface="Marianne" panose="02000000000000000000" pitchFamily="2" charset="0"/>
              </a:rPr>
              <a:t>ère</a:t>
            </a:r>
            <a:r>
              <a:rPr lang="fr-FR" sz="1200" b="1" strike="noStrike" spc="-1" dirty="0">
                <a:solidFill>
                  <a:schemeClr val="lt1"/>
                </a:solidFill>
                <a:latin typeface="Marianne" panose="02000000000000000000" pitchFamily="2" charset="0"/>
              </a:rPr>
              <a:t> BMA</a:t>
            </a:r>
          </a:p>
          <a:p>
            <a:pPr algn="ctr" defTabSz="914400">
              <a:lnSpc>
                <a:spcPct val="100000"/>
              </a:lnSpc>
            </a:pPr>
            <a:endParaRPr lang="fr-FR" sz="1200" b="0" strike="noStrike" spc="-1" dirty="0">
              <a:solidFill>
                <a:schemeClr val="lt1"/>
              </a:solidFill>
              <a:latin typeface="Marianne" panose="02000000000000000000" pitchFamily="2" charset="0"/>
            </a:endParaRPr>
          </a:p>
        </p:txBody>
      </p:sp>
      <p:sp>
        <p:nvSpPr>
          <p:cNvPr id="39" name="Rectangle 17">
            <a:extLst>
              <a:ext uri="{FF2B5EF4-FFF2-40B4-BE49-F238E27FC236}">
                <a16:creationId xmlns:a16="http://schemas.microsoft.com/office/drawing/2014/main" id="{39DDF221-0867-4E20-BDF1-6D620DC2454B}"/>
              </a:ext>
            </a:extLst>
          </p:cNvPr>
          <p:cNvSpPr/>
          <p:nvPr/>
        </p:nvSpPr>
        <p:spPr>
          <a:xfrm>
            <a:off x="4028751" y="4019497"/>
            <a:ext cx="1527867" cy="4837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fr-FR" sz="1200" b="1" spc="-1" dirty="0">
                <a:solidFill>
                  <a:schemeClr val="lt1"/>
                </a:solidFill>
                <a:latin typeface="Marianne" panose="02000000000000000000" pitchFamily="2" charset="0"/>
              </a:rPr>
              <a:t>CAP 2</a:t>
            </a:r>
          </a:p>
        </p:txBody>
      </p:sp>
      <p:sp>
        <p:nvSpPr>
          <p:cNvPr id="40" name="Rectangle 19">
            <a:extLst>
              <a:ext uri="{FF2B5EF4-FFF2-40B4-BE49-F238E27FC236}">
                <a16:creationId xmlns:a16="http://schemas.microsoft.com/office/drawing/2014/main" id="{BD48F31A-E84B-4B7E-82DD-2B65454C1DF6}"/>
              </a:ext>
            </a:extLst>
          </p:cNvPr>
          <p:cNvSpPr/>
          <p:nvPr/>
        </p:nvSpPr>
        <p:spPr>
          <a:xfrm>
            <a:off x="4028751" y="2731693"/>
            <a:ext cx="1527867" cy="4837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200" b="1" spc="-1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T</a:t>
            </a:r>
            <a:r>
              <a:rPr lang="fr-FR" sz="1200" b="1" spc="-1" baseline="30000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ale </a:t>
            </a:r>
            <a:r>
              <a:rPr lang="fr-FR" sz="1200" b="1" strike="noStrike" spc="-1" dirty="0">
                <a:solidFill>
                  <a:schemeClr val="lt1"/>
                </a:solidFill>
                <a:latin typeface="Marianne" panose="02000000000000000000" pitchFamily="2" charset="0"/>
              </a:rPr>
              <a:t>BMA</a:t>
            </a:r>
          </a:p>
        </p:txBody>
      </p:sp>
      <p:sp>
        <p:nvSpPr>
          <p:cNvPr id="41" name="Rectangle 17">
            <a:extLst>
              <a:ext uri="{FF2B5EF4-FFF2-40B4-BE49-F238E27FC236}">
                <a16:creationId xmlns:a16="http://schemas.microsoft.com/office/drawing/2014/main" id="{1873E2A3-1144-4926-96C4-A336BDA48875}"/>
              </a:ext>
            </a:extLst>
          </p:cNvPr>
          <p:cNvSpPr/>
          <p:nvPr/>
        </p:nvSpPr>
        <p:spPr>
          <a:xfrm>
            <a:off x="4028751" y="4662048"/>
            <a:ext cx="1527867" cy="4837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fr-FR" sz="1200" b="1" spc="-1" dirty="0">
                <a:solidFill>
                  <a:schemeClr val="lt1"/>
                </a:solidFill>
                <a:latin typeface="Marianne" panose="02000000000000000000" pitchFamily="2" charset="0"/>
              </a:rPr>
              <a:t>CAP 1</a:t>
            </a:r>
          </a:p>
        </p:txBody>
      </p:sp>
      <p:sp>
        <p:nvSpPr>
          <p:cNvPr id="42" name="Rectangle 21">
            <a:extLst>
              <a:ext uri="{FF2B5EF4-FFF2-40B4-BE49-F238E27FC236}">
                <a16:creationId xmlns:a16="http://schemas.microsoft.com/office/drawing/2014/main" id="{71E7C893-542C-4889-AA09-6944560B0D2B}"/>
              </a:ext>
            </a:extLst>
          </p:cNvPr>
          <p:cNvSpPr/>
          <p:nvPr/>
        </p:nvSpPr>
        <p:spPr>
          <a:xfrm>
            <a:off x="6644243" y="1431679"/>
            <a:ext cx="4802689" cy="35405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400" b="1" spc="-1" dirty="0">
                <a:solidFill>
                  <a:schemeClr val="bg1"/>
                </a:solidFill>
                <a:latin typeface="Marianne" panose="02000000000000000000" pitchFamily="2" charset="0"/>
              </a:rPr>
              <a:t>Transformation des parcours à partir de la </a:t>
            </a:r>
            <a:r>
              <a:rPr lang="fr-FR" sz="1600" b="1" spc="-1" dirty="0">
                <a:solidFill>
                  <a:schemeClr val="bg1"/>
                </a:solidFill>
                <a:latin typeface="Marianne" panose="02000000000000000000" pitchFamily="2" charset="0"/>
              </a:rPr>
              <a:t>RS 2026</a:t>
            </a:r>
            <a:endParaRPr lang="fr-FR" sz="1600" b="0" strike="noStrike" spc="-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B80C1CE-723C-0419-7B28-AFC8CD68B092}"/>
              </a:ext>
            </a:extLst>
          </p:cNvPr>
          <p:cNvSpPr txBox="1"/>
          <p:nvPr/>
        </p:nvSpPr>
        <p:spPr>
          <a:xfrm>
            <a:off x="1478488" y="6178133"/>
            <a:ext cx="1757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/>
              <a:t>Bac pro Artisanat et Métiers d’Art à options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CB7E62D-BE0E-74FF-6296-576FBF124169}"/>
              </a:ext>
            </a:extLst>
          </p:cNvPr>
          <p:cNvSpPr txBox="1"/>
          <p:nvPr/>
        </p:nvSpPr>
        <p:spPr>
          <a:xfrm>
            <a:off x="3870488" y="6178133"/>
            <a:ext cx="1853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/>
              <a:t>Certificat d’Aptitude Professionnelle (</a:t>
            </a:r>
            <a:r>
              <a:rPr lang="fr-FR" sz="1200" b="1" dirty="0" err="1"/>
              <a:t>niv</a:t>
            </a:r>
            <a:r>
              <a:rPr lang="fr-FR" sz="1200" b="1" dirty="0"/>
              <a:t>. 3) + Brevet des Métiers d’Art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2C9474E-B8F2-4797-AF49-E03214859903}"/>
              </a:ext>
            </a:extLst>
          </p:cNvPr>
          <p:cNvSpPr txBox="1"/>
          <p:nvPr/>
        </p:nvSpPr>
        <p:spPr>
          <a:xfrm>
            <a:off x="6953004" y="6223714"/>
            <a:ext cx="1727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/>
              <a:t>Brevet National des Métiers d’Art </a:t>
            </a:r>
            <a:endParaRPr lang="fr-FR" sz="12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C0C6BF7-B34A-7DA7-1DB6-85473E5F4DC7}"/>
              </a:ext>
            </a:extLst>
          </p:cNvPr>
          <p:cNvSpPr txBox="1"/>
          <p:nvPr/>
        </p:nvSpPr>
        <p:spPr>
          <a:xfrm>
            <a:off x="9498130" y="6281942"/>
            <a:ext cx="1527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/>
              <a:t>Maintien des CAP</a:t>
            </a:r>
          </a:p>
        </p:txBody>
      </p: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91F31939-F0CC-B43A-1706-A82B1F42F87A}"/>
              </a:ext>
            </a:extLst>
          </p:cNvPr>
          <p:cNvCxnSpPr>
            <a:cxnSpLocks/>
          </p:cNvCxnSpPr>
          <p:nvPr/>
        </p:nvCxnSpPr>
        <p:spPr>
          <a:xfrm flipH="1">
            <a:off x="-222913" y="1237346"/>
            <a:ext cx="11946948" cy="0"/>
          </a:xfrm>
          <a:prstGeom prst="line">
            <a:avLst/>
          </a:prstGeom>
          <a:ln w="317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 18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C92859BA-960D-F784-B373-89ABF9742C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01"/>
            <a:ext cx="1319514" cy="1072938"/>
          </a:xfrm>
          <a:prstGeom prst="rect">
            <a:avLst/>
          </a:prstGeom>
        </p:spPr>
      </p:pic>
      <p:sp>
        <p:nvSpPr>
          <p:cNvPr id="20" name="PlaceHolder 1">
            <a:extLst>
              <a:ext uri="{FF2B5EF4-FFF2-40B4-BE49-F238E27FC236}">
                <a16:creationId xmlns:a16="http://schemas.microsoft.com/office/drawing/2014/main" id="{369E1BFA-7AAB-F5DC-6FEC-F92A05722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0488" y="489053"/>
            <a:ext cx="7912541" cy="748293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rmAutofit/>
          </a:bodyPr>
          <a:lstStyle/>
          <a:p>
            <a:pPr indent="0" algn="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fr-FR" sz="2800" b="1" strike="noStrike" spc="-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TRANSFORMATION DES PARCOURS</a:t>
            </a:r>
            <a:endParaRPr lang="fr-FR" sz="2800" b="0" strike="noStrike" spc="-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076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78A67708-6BA2-46B6-9FDA-7C5A9CE1A662}"/>
              </a:ext>
            </a:extLst>
          </p:cNvPr>
          <p:cNvCxnSpPr>
            <a:cxnSpLocks/>
          </p:cNvCxnSpPr>
          <p:nvPr/>
        </p:nvCxnSpPr>
        <p:spPr>
          <a:xfrm flipH="1" flipV="1">
            <a:off x="6932457" y="3982499"/>
            <a:ext cx="573845" cy="679582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prstDash val="sysDot"/>
            <a:round/>
            <a:tailEnd type="triangle" w="med" len="med"/>
          </a:ln>
        </p:spPr>
      </p:cxnSp>
      <p:cxnSp>
        <p:nvCxnSpPr>
          <p:cNvPr id="42" name="Connecteur droit 4">
            <a:extLst>
              <a:ext uri="{FF2B5EF4-FFF2-40B4-BE49-F238E27FC236}">
                <a16:creationId xmlns:a16="http://schemas.microsoft.com/office/drawing/2014/main" id="{4A8657D3-EA9A-43E4-B0BF-9158D3D8776B}"/>
              </a:ext>
            </a:extLst>
          </p:cNvPr>
          <p:cNvCxnSpPr>
            <a:cxnSpLocks/>
          </p:cNvCxnSpPr>
          <p:nvPr/>
        </p:nvCxnSpPr>
        <p:spPr>
          <a:xfrm>
            <a:off x="824040" y="1887062"/>
            <a:ext cx="0" cy="4383721"/>
          </a:xfrm>
          <a:prstGeom prst="straightConnector1">
            <a:avLst/>
          </a:prstGeom>
          <a:ln w="63500">
            <a:solidFill>
              <a:schemeClr val="accent1">
                <a:lumMod val="40000"/>
                <a:lumOff val="60000"/>
              </a:schemeClr>
            </a:solidFill>
            <a:round/>
          </a:ln>
        </p:spPr>
      </p:cxnSp>
      <p:cxnSp>
        <p:nvCxnSpPr>
          <p:cNvPr id="64" name="Connecteur droit avec flèche 46"/>
          <p:cNvCxnSpPr>
            <a:cxnSpLocks/>
          </p:cNvCxnSpPr>
          <p:nvPr/>
        </p:nvCxnSpPr>
        <p:spPr>
          <a:xfrm flipV="1">
            <a:off x="2042280" y="1887062"/>
            <a:ext cx="0" cy="4433135"/>
          </a:xfrm>
          <a:prstGeom prst="straightConnector1">
            <a:avLst/>
          </a:prstGeom>
          <a:ln w="50800">
            <a:solidFill>
              <a:srgbClr val="000000"/>
            </a:solidFill>
            <a:round/>
            <a:tailEnd type="triangle" w="med" len="med"/>
          </a:ln>
        </p:spPr>
      </p:cxnSp>
      <p:cxnSp>
        <p:nvCxnSpPr>
          <p:cNvPr id="67" name="Connecteur droit avec flèche 42"/>
          <p:cNvCxnSpPr>
            <a:cxnSpLocks/>
          </p:cNvCxnSpPr>
          <p:nvPr/>
        </p:nvCxnSpPr>
        <p:spPr>
          <a:xfrm flipV="1">
            <a:off x="9202254" y="1887062"/>
            <a:ext cx="0" cy="4567078"/>
          </a:xfrm>
          <a:prstGeom prst="straightConnector1">
            <a:avLst/>
          </a:prstGeom>
          <a:ln w="50800">
            <a:solidFill>
              <a:srgbClr val="000000"/>
            </a:solidFill>
            <a:round/>
            <a:tailEnd type="triangle" w="med" len="med"/>
          </a:ln>
        </p:spPr>
      </p:cxnSp>
      <p:cxnSp>
        <p:nvCxnSpPr>
          <p:cNvPr id="69" name="Connecteur droit avec flèche 31"/>
          <p:cNvCxnSpPr>
            <a:cxnSpLocks/>
          </p:cNvCxnSpPr>
          <p:nvPr/>
        </p:nvCxnSpPr>
        <p:spPr>
          <a:xfrm flipV="1">
            <a:off x="5142397" y="1887062"/>
            <a:ext cx="0" cy="4566474"/>
          </a:xfrm>
          <a:prstGeom prst="straightConnector1">
            <a:avLst/>
          </a:prstGeom>
          <a:ln w="50800">
            <a:solidFill>
              <a:srgbClr val="000000"/>
            </a:solidFill>
            <a:round/>
            <a:tailEnd type="triangle" w="med" len="med"/>
          </a:ln>
        </p:spPr>
      </p:cxnSp>
      <p:sp>
        <p:nvSpPr>
          <p:cNvPr id="74" name="Rectangle 11"/>
          <p:cNvSpPr/>
          <p:nvPr/>
        </p:nvSpPr>
        <p:spPr>
          <a:xfrm>
            <a:off x="1240592" y="1351742"/>
            <a:ext cx="9753839" cy="53532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800" b="1" strike="noStrike" spc="-1" dirty="0">
                <a:solidFill>
                  <a:schemeClr val="lt1"/>
                </a:solidFill>
                <a:latin typeface="Marianne" panose="02000000000000000000" pitchFamily="2" charset="0"/>
              </a:rPr>
              <a:t>INSERTION PROFESSIONNELLE OU POURSUITE D’ÉTUDES</a:t>
            </a:r>
            <a:endParaRPr lang="fr-FR" sz="1800" b="0" strike="noStrike" spc="-1" dirty="0">
              <a:solidFill>
                <a:srgbClr val="FFFFFF"/>
              </a:solidFill>
              <a:latin typeface="Marianne" panose="02000000000000000000" pitchFamily="2" charset="0"/>
            </a:endParaRPr>
          </a:p>
        </p:txBody>
      </p:sp>
      <p:sp>
        <p:nvSpPr>
          <p:cNvPr id="75" name="Rectangle 12"/>
          <p:cNvSpPr/>
          <p:nvPr/>
        </p:nvSpPr>
        <p:spPr>
          <a:xfrm>
            <a:off x="7410078" y="2415362"/>
            <a:ext cx="3584353" cy="521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800" b="1" strike="noStrike" spc="-1" dirty="0" err="1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Tle</a:t>
            </a:r>
            <a:r>
              <a:rPr lang="fr-FR" sz="1800" b="1" strike="noStrike" spc="-1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 BAC STD2A</a:t>
            </a:r>
            <a:endParaRPr lang="fr-FR" sz="1800" b="1" strike="noStrike" spc="-1" dirty="0">
              <a:solidFill>
                <a:srgbClr val="FFFFFF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76" name="Rectangle 13"/>
          <p:cNvSpPr/>
          <p:nvPr/>
        </p:nvSpPr>
        <p:spPr>
          <a:xfrm>
            <a:off x="7410076" y="3462865"/>
            <a:ext cx="3584355" cy="521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fr-FR" b="1" spc="-1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1</a:t>
            </a:r>
            <a:r>
              <a:rPr lang="fr-FR" b="1" spc="-1" baseline="30000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è</a:t>
            </a:r>
            <a:r>
              <a:rPr lang="fr-FR" b="1" spc="-1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 STD2A</a:t>
            </a:r>
            <a:endParaRPr lang="fr-FR" b="1" spc="-1" dirty="0">
              <a:solidFill>
                <a:srgbClr val="FFFFFF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77" name="Rectangle 14"/>
          <p:cNvSpPr/>
          <p:nvPr/>
        </p:nvSpPr>
        <p:spPr>
          <a:xfrm>
            <a:off x="7410077" y="4518456"/>
            <a:ext cx="3584355" cy="521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fr-FR" b="1" spc="-1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2</a:t>
            </a:r>
            <a:r>
              <a:rPr lang="fr-FR" b="1" spc="-1" baseline="30000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nde</a:t>
            </a:r>
            <a:r>
              <a:rPr lang="fr-FR" b="1" spc="-1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 GT </a:t>
            </a:r>
            <a:r>
              <a:rPr lang="fr-FR" sz="900" b="1" spc="-1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Création culture design</a:t>
            </a:r>
            <a:endParaRPr lang="fr-FR" sz="900" b="1" spc="-1" dirty="0">
              <a:solidFill>
                <a:srgbClr val="FFFFFF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78" name="Rectangle 16"/>
          <p:cNvSpPr/>
          <p:nvPr/>
        </p:nvSpPr>
        <p:spPr>
          <a:xfrm>
            <a:off x="3352338" y="3461270"/>
            <a:ext cx="3584355" cy="521280"/>
          </a:xfrm>
          <a:prstGeom prst="rect">
            <a:avLst/>
          </a:prstGeom>
          <a:solidFill>
            <a:srgbClr val="4398A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endParaRPr lang="fr-FR" sz="1800" b="1" strike="noStrike" spc="-1" dirty="0">
              <a:solidFill>
                <a:schemeClr val="lt1"/>
              </a:solidFill>
              <a:latin typeface="Marianne" panose="02000000000000000000" pitchFamily="2" charset="0"/>
            </a:endParaRPr>
          </a:p>
          <a:p>
            <a:pPr algn="ctr"/>
            <a:r>
              <a:rPr lang="fr-FR" sz="1800" b="1" strike="noStrike" spc="-1" dirty="0">
                <a:solidFill>
                  <a:schemeClr val="lt1"/>
                </a:solidFill>
                <a:latin typeface="Marianne" panose="02000000000000000000" pitchFamily="2" charset="0"/>
              </a:rPr>
              <a:t>2</a:t>
            </a:r>
            <a:r>
              <a:rPr lang="fr-FR" sz="1800" b="1" strike="noStrike" spc="-1" baseline="30000" dirty="0">
                <a:solidFill>
                  <a:schemeClr val="lt1"/>
                </a:solidFill>
                <a:latin typeface="Marianne" panose="02000000000000000000" pitchFamily="2" charset="0"/>
              </a:rPr>
              <a:t>è</a:t>
            </a:r>
            <a:r>
              <a:rPr lang="fr-FR" sz="1800" b="1" strike="noStrike" spc="-1" dirty="0">
                <a:solidFill>
                  <a:schemeClr val="lt1"/>
                </a:solidFill>
                <a:latin typeface="Marianne" panose="02000000000000000000" pitchFamily="2" charset="0"/>
              </a:rPr>
              <a:t> année BNMA</a:t>
            </a:r>
            <a:endParaRPr lang="fr-FR" sz="1800" b="0" strike="noStrike" spc="-1" dirty="0">
              <a:solidFill>
                <a:srgbClr val="FFFFFF"/>
              </a:solidFill>
              <a:latin typeface="Marianne" panose="02000000000000000000" pitchFamily="2" charset="0"/>
            </a:endParaRPr>
          </a:p>
          <a:p>
            <a:pPr algn="ctr" defTabSz="914400">
              <a:lnSpc>
                <a:spcPct val="100000"/>
              </a:lnSpc>
            </a:pPr>
            <a:endParaRPr lang="fr-FR" sz="1800" b="0" strike="noStrike" spc="-1" dirty="0">
              <a:solidFill>
                <a:schemeClr val="lt1"/>
              </a:solidFill>
              <a:latin typeface="Marianne" panose="02000000000000000000" pitchFamily="2" charset="0"/>
            </a:endParaRPr>
          </a:p>
        </p:txBody>
      </p:sp>
      <p:sp>
        <p:nvSpPr>
          <p:cNvPr id="79" name="Rectangle 17"/>
          <p:cNvSpPr/>
          <p:nvPr/>
        </p:nvSpPr>
        <p:spPr>
          <a:xfrm>
            <a:off x="3352338" y="4516219"/>
            <a:ext cx="3584354" cy="521280"/>
          </a:xfrm>
          <a:prstGeom prst="rect">
            <a:avLst/>
          </a:prstGeom>
          <a:solidFill>
            <a:srgbClr val="4398A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800" b="1" strike="noStrike" spc="-1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1</a:t>
            </a:r>
            <a:r>
              <a:rPr lang="fr-FR" sz="1800" b="1" strike="noStrike" spc="-1" baseline="30000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è</a:t>
            </a:r>
            <a:r>
              <a:rPr lang="fr-FR" sz="1800" b="1" strike="noStrike" spc="-1" dirty="0">
                <a:solidFill>
                  <a:schemeClr val="lt1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 année BNMA</a:t>
            </a:r>
          </a:p>
        </p:txBody>
      </p:sp>
      <p:sp>
        <p:nvSpPr>
          <p:cNvPr id="80" name="Rectangle 19"/>
          <p:cNvSpPr/>
          <p:nvPr/>
        </p:nvSpPr>
        <p:spPr>
          <a:xfrm>
            <a:off x="3352338" y="2415362"/>
            <a:ext cx="3584356" cy="521280"/>
          </a:xfrm>
          <a:prstGeom prst="rect">
            <a:avLst/>
          </a:prstGeom>
          <a:solidFill>
            <a:srgbClr val="4398A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800" b="1" strike="noStrike" spc="-1" dirty="0">
                <a:solidFill>
                  <a:schemeClr val="lt1"/>
                </a:solidFill>
                <a:latin typeface="Marianne" panose="02000000000000000000" pitchFamily="2" charset="0"/>
              </a:rPr>
              <a:t>3</a:t>
            </a:r>
            <a:r>
              <a:rPr lang="fr-FR" sz="1800" b="1" strike="noStrike" spc="-1" baseline="30000" dirty="0">
                <a:solidFill>
                  <a:schemeClr val="lt1"/>
                </a:solidFill>
                <a:latin typeface="Marianne" panose="02000000000000000000" pitchFamily="2" charset="0"/>
              </a:rPr>
              <a:t>è</a:t>
            </a:r>
            <a:r>
              <a:rPr lang="fr-FR" sz="1800" b="1" strike="noStrike" spc="-1" dirty="0">
                <a:solidFill>
                  <a:schemeClr val="lt1"/>
                </a:solidFill>
                <a:latin typeface="Marianne" panose="02000000000000000000" pitchFamily="2" charset="0"/>
              </a:rPr>
              <a:t> année BNMA</a:t>
            </a:r>
            <a:endParaRPr lang="fr-FR" sz="1800" b="0" strike="noStrike" spc="-1" dirty="0">
              <a:solidFill>
                <a:srgbClr val="FFFFFF"/>
              </a:solidFill>
              <a:latin typeface="Marianne" panose="02000000000000000000" pitchFamily="2" charset="0"/>
            </a:endParaRPr>
          </a:p>
        </p:txBody>
      </p:sp>
      <p:sp>
        <p:nvSpPr>
          <p:cNvPr id="83" name="Rectangle 23"/>
          <p:cNvSpPr/>
          <p:nvPr/>
        </p:nvSpPr>
        <p:spPr>
          <a:xfrm>
            <a:off x="1240592" y="4516743"/>
            <a:ext cx="1632600" cy="5212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800" b="1" strike="noStrike" spc="-1" dirty="0">
                <a:solidFill>
                  <a:schemeClr val="lt1"/>
                </a:solidFill>
                <a:latin typeface="Marianne" panose="02000000000000000000" pitchFamily="2" charset="0"/>
              </a:rPr>
              <a:t>CAP 2</a:t>
            </a:r>
            <a:endParaRPr lang="fr-FR" sz="1800" b="0" strike="noStrike" spc="-1" dirty="0">
              <a:solidFill>
                <a:srgbClr val="000000"/>
              </a:solidFill>
              <a:latin typeface="Marianne" panose="02000000000000000000" pitchFamily="2" charset="0"/>
            </a:endParaRPr>
          </a:p>
        </p:txBody>
      </p:sp>
      <p:cxnSp>
        <p:nvCxnSpPr>
          <p:cNvPr id="86" name="Connecteur droit 27"/>
          <p:cNvCxnSpPr/>
          <p:nvPr/>
        </p:nvCxnSpPr>
        <p:spPr>
          <a:xfrm>
            <a:off x="694080" y="2414282"/>
            <a:ext cx="259920" cy="1080"/>
          </a:xfrm>
          <a:prstGeom prst="straightConnector1">
            <a:avLst/>
          </a:prstGeom>
          <a:ln w="28575">
            <a:solidFill>
              <a:srgbClr val="000000"/>
            </a:solidFill>
            <a:round/>
          </a:ln>
        </p:spPr>
      </p:cxnSp>
      <p:cxnSp>
        <p:nvCxnSpPr>
          <p:cNvPr id="87" name="Connecteur droit 28"/>
          <p:cNvCxnSpPr/>
          <p:nvPr/>
        </p:nvCxnSpPr>
        <p:spPr>
          <a:xfrm>
            <a:off x="701866" y="4516219"/>
            <a:ext cx="259920" cy="1080"/>
          </a:xfrm>
          <a:prstGeom prst="straightConnector1">
            <a:avLst/>
          </a:prstGeom>
          <a:ln w="28575">
            <a:solidFill>
              <a:srgbClr val="000000"/>
            </a:solidFill>
            <a:round/>
          </a:ln>
        </p:spPr>
      </p:cxnSp>
      <p:cxnSp>
        <p:nvCxnSpPr>
          <p:cNvPr id="89" name="Connecteur droit avec flèche 39"/>
          <p:cNvCxnSpPr>
            <a:cxnSpLocks/>
          </p:cNvCxnSpPr>
          <p:nvPr/>
        </p:nvCxnSpPr>
        <p:spPr>
          <a:xfrm flipV="1">
            <a:off x="2782728" y="3982550"/>
            <a:ext cx="583345" cy="679531"/>
          </a:xfrm>
          <a:prstGeom prst="straightConnector1">
            <a:avLst/>
          </a:prstGeom>
          <a:ln w="50800">
            <a:solidFill>
              <a:srgbClr val="FFC000"/>
            </a:solidFill>
            <a:prstDash val="sysDot"/>
            <a:round/>
            <a:tailEnd type="triangle" w="med" len="med"/>
          </a:ln>
        </p:spPr>
      </p:cxnSp>
      <p:sp>
        <p:nvSpPr>
          <p:cNvPr id="90" name="Rectangle 45"/>
          <p:cNvSpPr/>
          <p:nvPr/>
        </p:nvSpPr>
        <p:spPr>
          <a:xfrm>
            <a:off x="1240592" y="5551287"/>
            <a:ext cx="1632600" cy="5212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fr-FR" sz="1800" b="1" strike="noStrike" spc="-1" dirty="0">
                <a:solidFill>
                  <a:schemeClr val="lt1"/>
                </a:solidFill>
                <a:latin typeface="Marianne" panose="02000000000000000000" pitchFamily="2" charset="0"/>
              </a:rPr>
              <a:t>CAP 1</a:t>
            </a:r>
            <a:endParaRPr lang="fr-FR" sz="1800" b="0" strike="noStrike" spc="-1" dirty="0">
              <a:solidFill>
                <a:srgbClr val="000000"/>
              </a:solidFill>
              <a:latin typeface="Marianne" panose="02000000000000000000" pitchFamily="2" charset="0"/>
            </a:endParaRPr>
          </a:p>
        </p:txBody>
      </p:sp>
      <p:sp>
        <p:nvSpPr>
          <p:cNvPr id="96" name="ZoneTexte 54"/>
          <p:cNvSpPr/>
          <p:nvPr/>
        </p:nvSpPr>
        <p:spPr>
          <a:xfrm>
            <a:off x="50198" y="2294439"/>
            <a:ext cx="608451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 dirty="0">
                <a:solidFill>
                  <a:schemeClr val="dk1"/>
                </a:solidFill>
                <a:latin typeface="Marianne" panose="02000000000000000000" pitchFamily="2" charset="0"/>
              </a:rPr>
              <a:t>NIV 4</a:t>
            </a:r>
            <a:endParaRPr lang="fr-FR" sz="1200" b="0" strike="noStrike" spc="-1" dirty="0">
              <a:solidFill>
                <a:srgbClr val="000000"/>
              </a:solidFill>
              <a:latin typeface="Marianne" panose="02000000000000000000" pitchFamily="2" charset="0"/>
            </a:endParaRPr>
          </a:p>
        </p:txBody>
      </p:sp>
      <p:sp>
        <p:nvSpPr>
          <p:cNvPr id="97" name="ZoneTexte 55"/>
          <p:cNvSpPr/>
          <p:nvPr/>
        </p:nvSpPr>
        <p:spPr>
          <a:xfrm>
            <a:off x="40565" y="4386537"/>
            <a:ext cx="618084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 dirty="0">
                <a:solidFill>
                  <a:schemeClr val="dk1"/>
                </a:solidFill>
                <a:latin typeface="Marianne" panose="02000000000000000000" pitchFamily="2" charset="0"/>
              </a:rPr>
              <a:t>NIV 3</a:t>
            </a:r>
            <a:endParaRPr lang="fr-FR" sz="1200" b="0" strike="noStrike" spc="-1" dirty="0">
              <a:solidFill>
                <a:srgbClr val="000000"/>
              </a:solidFill>
              <a:latin typeface="Marianne" panose="02000000000000000000" pitchFamily="2" charset="0"/>
            </a:endParaRPr>
          </a:p>
        </p:txBody>
      </p:sp>
      <p:sp>
        <p:nvSpPr>
          <p:cNvPr id="72" name="Rectangle 7"/>
          <p:cNvSpPr/>
          <p:nvPr/>
        </p:nvSpPr>
        <p:spPr>
          <a:xfrm>
            <a:off x="1240592" y="6270783"/>
            <a:ext cx="9753840" cy="52128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800" b="1" strike="noStrike" spc="-1" dirty="0">
                <a:solidFill>
                  <a:schemeClr val="bg1"/>
                </a:solidFill>
                <a:latin typeface="Marianne" panose="02000000000000000000" pitchFamily="2" charset="0"/>
              </a:rPr>
              <a:t>3</a:t>
            </a:r>
            <a:r>
              <a:rPr lang="fr-FR" sz="1800" b="1" strike="noStrike" spc="-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è</a:t>
            </a:r>
            <a:r>
              <a:rPr lang="fr-FR" sz="1800" b="1" strike="noStrike" spc="-1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</a:p>
        </p:txBody>
      </p: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58424241-9247-97A9-61D2-E4E6CAD85C75}"/>
              </a:ext>
            </a:extLst>
          </p:cNvPr>
          <p:cNvCxnSpPr>
            <a:cxnSpLocks/>
          </p:cNvCxnSpPr>
          <p:nvPr/>
        </p:nvCxnSpPr>
        <p:spPr>
          <a:xfrm flipH="1">
            <a:off x="-222913" y="1237346"/>
            <a:ext cx="11946948" cy="0"/>
          </a:xfrm>
          <a:prstGeom prst="line">
            <a:avLst/>
          </a:prstGeom>
          <a:ln w="317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77A331F2-24E5-D95D-A2EC-E5A819FF8A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01"/>
            <a:ext cx="1319514" cy="1072938"/>
          </a:xfrm>
          <a:prstGeom prst="rect">
            <a:avLst/>
          </a:prstGeom>
        </p:spPr>
      </p:pic>
      <p:sp>
        <p:nvSpPr>
          <p:cNvPr id="4" name="PlaceHolder 1">
            <a:extLst>
              <a:ext uri="{FF2B5EF4-FFF2-40B4-BE49-F238E27FC236}">
                <a16:creationId xmlns:a16="http://schemas.microsoft.com/office/drawing/2014/main" id="{9AEEAE22-59AE-9CE5-E42A-D5BE51103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1671" y="489053"/>
            <a:ext cx="3571358" cy="748293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rmAutofit/>
          </a:bodyPr>
          <a:lstStyle/>
          <a:p>
            <a:pPr indent="0" algn="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fr-FR" sz="2800" b="1" strike="noStrike" spc="-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PASSERELLES</a:t>
            </a:r>
            <a:endParaRPr lang="fr-FR" sz="2800" b="0" strike="noStrike" spc="-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76254E-2AA0-6EF9-AD41-C86ED7E70D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>
            <a:extLst>
              <a:ext uri="{FF2B5EF4-FFF2-40B4-BE49-F238E27FC236}">
                <a16:creationId xmlns:a16="http://schemas.microsoft.com/office/drawing/2014/main" id="{3252441B-DEE0-1E8B-C4AC-C5565DF9B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4567" y="340530"/>
            <a:ext cx="8217388" cy="442679"/>
          </a:xfrm>
          <a:prstGeom prst="rect">
            <a:avLst/>
          </a:prstGeom>
          <a:noFill/>
          <a:ln w="0">
            <a:noFill/>
          </a:ln>
        </p:spPr>
        <p:txBody>
          <a:bodyPr lIns="68580" tIns="34290" rIns="68580" bIns="34290" anchor="b">
            <a:noAutofit/>
          </a:bodyPr>
          <a:lstStyle/>
          <a:p>
            <a:pPr algn="r"/>
            <a:r>
              <a:rPr lang="fr-FR" sz="2800" b="1" spc="-1" dirty="0">
                <a:latin typeface="Arial" panose="020B0604020202020204" pitchFamily="34" charset="0"/>
                <a:cs typeface="Arial" panose="020B0604020202020204" pitchFamily="34" charset="0"/>
              </a:rPr>
              <a:t>ÉTAT DES LIEUX – DESIGN ET MÉTIERS D’ART</a:t>
            </a:r>
            <a:endParaRPr lang="fr-FR" sz="2800" b="1" u="sng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Image 29" descr="Une image contenant texte, carte, atlas, diagramme&#10;&#10;Le contenu généré par l’IA peut être incorrect.">
            <a:extLst>
              <a:ext uri="{FF2B5EF4-FFF2-40B4-BE49-F238E27FC236}">
                <a16:creationId xmlns:a16="http://schemas.microsoft.com/office/drawing/2014/main" id="{04E34089-84ED-36B6-51E7-9E8A29C317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967" y="931565"/>
            <a:ext cx="5803389" cy="5762521"/>
          </a:xfrm>
          <a:prstGeom prst="rect">
            <a:avLst/>
          </a:prstGeom>
        </p:spPr>
      </p:pic>
      <p:pic>
        <p:nvPicPr>
          <p:cNvPr id="32" name="Image 31" descr="Une image contenant texte, Police, capture d’écran, nombre&#10;&#10;Le contenu généré par l’IA peut être incorrect.">
            <a:extLst>
              <a:ext uri="{FF2B5EF4-FFF2-40B4-BE49-F238E27FC236}">
                <a16:creationId xmlns:a16="http://schemas.microsoft.com/office/drawing/2014/main" id="{9AC52C49-9FCB-063C-0204-F92627B103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131" y="4838853"/>
            <a:ext cx="3877557" cy="1863691"/>
          </a:xfrm>
          <a:prstGeom prst="rect">
            <a:avLst/>
          </a:prstGeom>
        </p:spPr>
      </p:pic>
      <p:pic>
        <p:nvPicPr>
          <p:cNvPr id="8" name="Image 7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D65B222E-B552-28EE-1137-D745C181D2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5401"/>
            <a:ext cx="1319514" cy="1072938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54D47571-A661-C0D2-0E87-71B1EFB404B7}"/>
              </a:ext>
            </a:extLst>
          </p:cNvPr>
          <p:cNvSpPr txBox="1"/>
          <p:nvPr/>
        </p:nvSpPr>
        <p:spPr>
          <a:xfrm>
            <a:off x="659757" y="3330748"/>
            <a:ext cx="2410821" cy="15081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/>
              <a:t>Ouverture </a:t>
            </a:r>
            <a:r>
              <a:rPr lang="fr-FR" b="1" dirty="0"/>
              <a:t>RS 26 </a:t>
            </a:r>
            <a:r>
              <a:rPr lang="fr-FR" dirty="0"/>
              <a:t>:</a:t>
            </a:r>
          </a:p>
          <a:p>
            <a:r>
              <a:rPr lang="fr-FR" dirty="0"/>
              <a:t>BNMA Bijouterie</a:t>
            </a:r>
          </a:p>
          <a:p>
            <a:r>
              <a:rPr lang="fr-FR" dirty="0"/>
              <a:t>LP Amblard, Valence</a:t>
            </a:r>
          </a:p>
          <a:p>
            <a:r>
              <a:rPr lang="fr-FR" sz="1000" b="1" spc="-1" dirty="0">
                <a:latin typeface="Arial" panose="020B0604020202020204" pitchFamily="34" charset="0"/>
                <a:cs typeface="Arial" panose="020B0604020202020204" pitchFamily="34" charset="0"/>
              </a:rPr>
              <a:t>Offre déjà référencée </a:t>
            </a:r>
            <a:r>
              <a:rPr lang="fr-FR" sz="1000" spc="-1" dirty="0">
                <a:latin typeface="Arial" panose="020B0604020202020204" pitchFamily="34" charset="0"/>
                <a:cs typeface="Arial" panose="020B0604020202020204" pitchFamily="34" charset="0"/>
              </a:rPr>
              <a:t>dans le service en ligne « affectation »</a:t>
            </a:r>
          </a:p>
          <a:p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85963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E1F349-E887-661D-BEC3-A8D365BF96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C870BD81-337B-4DD9-E543-DB568714CF4E}"/>
              </a:ext>
            </a:extLst>
          </p:cNvPr>
          <p:cNvSpPr txBox="1"/>
          <p:nvPr/>
        </p:nvSpPr>
        <p:spPr>
          <a:xfrm>
            <a:off x="1186603" y="1241773"/>
            <a:ext cx="10230509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>
              <a:latin typeface="Marianne" panose="02000000000000000000" pitchFamily="2" charset="0"/>
            </a:endParaRPr>
          </a:p>
          <a:p>
            <a:pPr>
              <a:tabLst>
                <a:tab pos="0" algn="l"/>
              </a:tabLst>
            </a:pPr>
            <a:r>
              <a:rPr lang="fr-FR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 diplôme s’adresse à des élèves qui souhaitent : 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Découvrir un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métier exigeant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et développer une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véritable expertise technique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Apprendre des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gestes professionnels précis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et comprendre les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processus de fabrication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Développer leur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sens artistique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et leur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capacité de conception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endParaRPr lang="fr-FR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fr-FR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Qualités : 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Les métiers d’art s’adressent à des élèves qui apprécient le travail manuel et la création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. Ces métiers demandent notamment 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Patience et persévérance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pour maîtriser progressivement les gestes techniques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Sens du détail et du soin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indispensables pour réaliser des objets précis et de qualité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Curiosité et envie d’apprendre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afin de découvrir des techniques et des savoir-faire parfois très anciens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Goût pour le travail concret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qui permet de voir naître un objet à partir de la matière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Créativité et sens esthétique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pour imaginer et concevoir des réalisations originales</a:t>
            </a:r>
          </a:p>
          <a:p>
            <a:endParaRPr lang="fr-FR" dirty="0"/>
          </a:p>
        </p:txBody>
      </p:sp>
      <p:sp>
        <p:nvSpPr>
          <p:cNvPr id="2" name="PlaceHolder 1">
            <a:extLst>
              <a:ext uri="{FF2B5EF4-FFF2-40B4-BE49-F238E27FC236}">
                <a16:creationId xmlns:a16="http://schemas.microsoft.com/office/drawing/2014/main" id="{D0E027AA-5038-51F9-0F8D-1F34AE7D22F5}"/>
              </a:ext>
            </a:extLst>
          </p:cNvPr>
          <p:cNvSpPr txBox="1">
            <a:spLocks/>
          </p:cNvSpPr>
          <p:nvPr/>
        </p:nvSpPr>
        <p:spPr>
          <a:xfrm>
            <a:off x="5666874" y="489053"/>
            <a:ext cx="6116156" cy="748293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0" algn="l"/>
              </a:tabLst>
            </a:pPr>
            <a:r>
              <a:rPr lang="fr-FR" sz="2800" b="1" spc="-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PROFIL D’ÉLÈVE BNMA</a:t>
            </a:r>
            <a:endParaRPr lang="fr-FR" sz="2800" spc="-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367929C3-AE5B-4954-EDE0-95FB47A5D486}"/>
              </a:ext>
            </a:extLst>
          </p:cNvPr>
          <p:cNvCxnSpPr>
            <a:cxnSpLocks/>
          </p:cNvCxnSpPr>
          <p:nvPr/>
        </p:nvCxnSpPr>
        <p:spPr>
          <a:xfrm flipH="1">
            <a:off x="-222913" y="1237346"/>
            <a:ext cx="11946948" cy="0"/>
          </a:xfrm>
          <a:prstGeom prst="line">
            <a:avLst/>
          </a:prstGeom>
          <a:ln w="317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1964C75B-5389-7128-1924-060F4C2CF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01"/>
            <a:ext cx="1319514" cy="107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054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2D1E10-8140-4BB4-5F08-320850F6AE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AD2FA78F-D1E5-525F-5F5B-C05BF4580F19}"/>
              </a:ext>
            </a:extLst>
          </p:cNvPr>
          <p:cNvSpPr txBox="1"/>
          <p:nvPr/>
        </p:nvSpPr>
        <p:spPr>
          <a:xfrm>
            <a:off x="637178" y="1237346"/>
            <a:ext cx="4747622" cy="4773102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accent1"/>
                </a:solidFill>
                <a:latin typeface="Marianne" panose="02000000000000000000" pitchFamily="2" charset="0"/>
              </a:rPr>
              <a:t>BNMA</a:t>
            </a:r>
          </a:p>
          <a:p>
            <a:endParaRPr lang="fr-FR" sz="1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Débouchés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600" b="1" spc="-1" dirty="0">
                <a:latin typeface="Arial" panose="020B0604020202020204" pitchFamily="34" charset="0"/>
                <a:cs typeface="Arial" panose="020B0604020202020204" pitchFamily="34" charset="0"/>
              </a:rPr>
              <a:t>Exemples d’emplois-type après plusieurs années de pratique </a:t>
            </a:r>
            <a:r>
              <a:rPr lang="fr-FR" sz="1600" spc="-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fr-FR" sz="1600" b="1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2" indent="-285750">
              <a:spcBef>
                <a:spcPts val="57"/>
              </a:spcBef>
              <a:buFont typeface="Marianne" panose="02000000000000000000" pitchFamily="2" charset="0"/>
              <a:buChar char="&gt;"/>
            </a:pPr>
            <a:r>
              <a:rPr lang="fr-FR" sz="1600" spc="-1" dirty="0">
                <a:latin typeface="Arial" panose="020B0604020202020204" pitchFamily="34" charset="0"/>
                <a:cs typeface="Arial" panose="020B0604020202020204" pitchFamily="34" charset="0"/>
              </a:rPr>
              <a:t>Artisan d’art ou maître d’art en atelier </a:t>
            </a:r>
          </a:p>
          <a:p>
            <a:pPr marL="285750" lvl="2" indent="-285750">
              <a:spcBef>
                <a:spcPts val="57"/>
              </a:spcBef>
              <a:buFont typeface="Marianne" panose="02000000000000000000" pitchFamily="2" charset="0"/>
              <a:buChar char="&gt;"/>
            </a:pPr>
            <a:r>
              <a:rPr lang="fr-FR" sz="1600" spc="-1" dirty="0">
                <a:latin typeface="Arial" panose="020B0604020202020204" pitchFamily="34" charset="0"/>
                <a:cs typeface="Arial" panose="020B0604020202020204" pitchFamily="34" charset="0"/>
              </a:rPr>
              <a:t>Artisan travaillant pour une marque ou un secteur particulier (ex. ébéniste spécialisé en aménagement intérieur de bateaux de luxe)</a:t>
            </a:r>
          </a:p>
          <a:p>
            <a:pPr marL="285750" lvl="2" indent="-285750">
              <a:spcBef>
                <a:spcPts val="57"/>
              </a:spcBef>
              <a:buFont typeface="Marianne" panose="02000000000000000000" pitchFamily="2" charset="0"/>
              <a:buChar char="&gt;"/>
            </a:pPr>
            <a:r>
              <a:rPr lang="fr-FR" sz="1600" spc="-1" dirty="0">
                <a:latin typeface="Arial" panose="020B0604020202020204" pitchFamily="34" charset="0"/>
                <a:cs typeface="Arial" panose="020B0604020202020204" pitchFamily="34" charset="0"/>
              </a:rPr>
              <a:t>Artisan spécialisé au sein de grandes maisons ou de manufactures</a:t>
            </a:r>
          </a:p>
          <a:p>
            <a:pPr marL="285750" lvl="2" indent="-285750">
              <a:spcBef>
                <a:spcPts val="57"/>
              </a:spcBef>
              <a:buFont typeface="Marianne" panose="02000000000000000000" pitchFamily="2" charset="0"/>
              <a:buChar char="&gt;"/>
            </a:pPr>
            <a:endParaRPr lang="fr-FR" sz="1600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2" indent="-285750">
              <a:spcBef>
                <a:spcPts val="57"/>
              </a:spcBef>
              <a:buFont typeface="Marianne" panose="02000000000000000000" pitchFamily="2" charset="0"/>
              <a:buChar char="&gt;"/>
            </a:pPr>
            <a:endParaRPr lang="fr-FR" sz="1600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Poursuite d’études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vers des diplômes supérieurs des métiers d’art de type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DNMADe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(Diplôme national des métiers d’art et du design, préparé en 3 ans après le bac, et valant grade de licence)</a:t>
            </a:r>
            <a:endParaRPr lang="fr-FR" dirty="0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AB2EBC26-46EE-FFC0-4ED1-22D2DCFC48BA}"/>
              </a:ext>
            </a:extLst>
          </p:cNvPr>
          <p:cNvCxnSpPr>
            <a:cxnSpLocks/>
          </p:cNvCxnSpPr>
          <p:nvPr/>
        </p:nvCxnSpPr>
        <p:spPr>
          <a:xfrm flipH="1">
            <a:off x="122526" y="1105196"/>
            <a:ext cx="11946948" cy="0"/>
          </a:xfrm>
          <a:prstGeom prst="line">
            <a:avLst/>
          </a:prstGeom>
          <a:ln w="317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D9567A19-853E-D2F3-BA7A-284A12B5F0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401"/>
            <a:ext cx="1319514" cy="1072938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FB7C9ED-BFD8-48C7-2714-89F088C0F7DE}"/>
              </a:ext>
            </a:extLst>
          </p:cNvPr>
          <p:cNvSpPr txBox="1"/>
          <p:nvPr/>
        </p:nvSpPr>
        <p:spPr>
          <a:xfrm>
            <a:off x="6276622" y="1237346"/>
            <a:ext cx="5192889" cy="470898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0" algn="l"/>
              </a:tabLst>
            </a:pPr>
            <a:r>
              <a:rPr lang="fr-FR" sz="2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</a:t>
            </a:r>
          </a:p>
          <a:p>
            <a:pPr>
              <a:tabLst>
                <a:tab pos="0" algn="l"/>
              </a:tabLst>
            </a:pPr>
            <a:endParaRPr lang="fr-FR" sz="16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0" algn="l"/>
              </a:tabLst>
            </a:pPr>
            <a:r>
              <a:rPr lang="fr-FR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 diplôme s’adresse à des élèves qui souhaitent : 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Acquérir rapidement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les bases d’un métier d’art 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S’engager dans un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savoir-faire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concret et professionnel 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S’insérer rapidement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dans la vie active tout en pouvant poursuivre leurs études</a:t>
            </a:r>
          </a:p>
          <a:p>
            <a:endParaRPr lang="fr-FR" sz="1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Débouchés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600" b="1" spc="-1" dirty="0">
                <a:latin typeface="Arial" panose="020B0604020202020204" pitchFamily="34" charset="0"/>
                <a:cs typeface="Arial" panose="020B0604020202020204" pitchFamily="34" charset="0"/>
              </a:rPr>
              <a:t>Ouvrier qualifié </a:t>
            </a:r>
            <a:r>
              <a:rPr lang="fr-FR" sz="1600" spc="-1" dirty="0">
                <a:latin typeface="Arial" panose="020B0604020202020204" pitchFamily="34" charset="0"/>
                <a:cs typeface="Arial" panose="020B0604020202020204" pitchFamily="34" charset="0"/>
              </a:rPr>
              <a:t>dans un atelier ou une entreprise artisanale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600" b="1" spc="-1" dirty="0">
                <a:latin typeface="Arial" panose="020B0604020202020204" pitchFamily="34" charset="0"/>
                <a:cs typeface="Arial" panose="020B0604020202020204" pitchFamily="34" charset="0"/>
              </a:rPr>
              <a:t>Poursuite</a:t>
            </a:r>
            <a:r>
              <a:rPr lang="fr-FR" sz="1600" spc="-1" dirty="0">
                <a:latin typeface="Arial" panose="020B0604020202020204" pitchFamily="34" charset="0"/>
                <a:cs typeface="Arial" panose="020B0604020202020204" pitchFamily="34" charset="0"/>
              </a:rPr>
              <a:t> d’études vers un </a:t>
            </a:r>
            <a:r>
              <a:rPr lang="fr-FR" sz="1600" b="1" spc="-1" dirty="0">
                <a:latin typeface="Arial" panose="020B0604020202020204" pitchFamily="34" charset="0"/>
                <a:cs typeface="Arial" panose="020B0604020202020204" pitchFamily="34" charset="0"/>
              </a:rPr>
              <a:t>certificat de spécialisation </a:t>
            </a:r>
            <a:r>
              <a:rPr lang="fr-FR" sz="1600" spc="-1" dirty="0">
                <a:latin typeface="Arial" panose="020B0604020202020204" pitchFamily="34" charset="0"/>
                <a:cs typeface="Arial" panose="020B0604020202020204" pitchFamily="34" charset="0"/>
              </a:rPr>
              <a:t>(en 1 an), un </a:t>
            </a:r>
            <a:r>
              <a:rPr lang="fr-FR" sz="1600" b="1" spc="-1" dirty="0">
                <a:latin typeface="Arial" panose="020B0604020202020204" pitchFamily="34" charset="0"/>
                <a:cs typeface="Arial" panose="020B0604020202020204" pitchFamily="34" charset="0"/>
              </a:rPr>
              <a:t>CAP en 1 an </a:t>
            </a:r>
            <a:r>
              <a:rPr lang="fr-FR" sz="1600" spc="-1" dirty="0">
                <a:latin typeface="Arial" panose="020B0604020202020204" pitchFamily="34" charset="0"/>
                <a:cs typeface="Arial" panose="020B0604020202020204" pitchFamily="34" charset="0"/>
              </a:rPr>
              <a:t>(dans une des options de la spécialité du métier d’art d’origine ou dans une spécialité connexe), une </a:t>
            </a:r>
            <a:r>
              <a:rPr lang="fr-FR" sz="1600" b="1" spc="-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sz="1600" b="1" spc="-1" baseline="30000" dirty="0"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  <a:r>
              <a:rPr lang="fr-FR" sz="1600" b="1" spc="-1" dirty="0">
                <a:latin typeface="Arial" panose="020B0604020202020204" pitchFamily="34" charset="0"/>
                <a:cs typeface="Arial" panose="020B0604020202020204" pitchFamily="34" charset="0"/>
              </a:rPr>
              <a:t> année de BNMA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29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E1F349-E887-661D-BEC3-A8D365BF96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C870BD81-337B-4DD9-E543-DB568714CF4E}"/>
              </a:ext>
            </a:extLst>
          </p:cNvPr>
          <p:cNvSpPr txBox="1"/>
          <p:nvPr/>
        </p:nvSpPr>
        <p:spPr>
          <a:xfrm>
            <a:off x="440267" y="1521742"/>
            <a:ext cx="1091233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Public cible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: élèves de 3</a:t>
            </a:r>
            <a:r>
              <a:rPr lang="fr-FR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, 3</a:t>
            </a:r>
            <a:r>
              <a:rPr lang="fr-FR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PM, 3</a:t>
            </a:r>
            <a:r>
              <a:rPr lang="fr-FR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SEGPA, 3</a:t>
            </a:r>
            <a:r>
              <a:rPr lang="fr-FR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agricole</a:t>
            </a: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 AYANT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une </a:t>
            </a: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décision d'orientation en 2nde pro ou en 1ère année de BNMA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+ examen de candidatures de jeunes ayant quitté le système éducatif et justifiant d'un niveau de 3ème, en fonction des places disponibles</a:t>
            </a:r>
          </a:p>
          <a:p>
            <a:endParaRPr lang="fr-F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Recrutement </a:t>
            </a:r>
            <a:r>
              <a:rPr lang="fr-FR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national</a:t>
            </a: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: tout élève de 3°, quel que soit son lieu de résidence, pourra candidater où il le souhaite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Chef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d’établissement d’origine formule un avis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sur la base de la </a:t>
            </a: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motivation de l’élève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: l’avis reflètera les dispositions et appétence de l’élève pour la spécialité demandée, observables par sa démarche d’information sur la formation, ses débouchés, et les environnements d’exercice du métier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vérifie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avec la famille de l’élève que le vœu a été saisi dans SLA ou dans AFFELNET Lycée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complète le dossier de candidature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et fourni les bulletins des 1</a:t>
            </a:r>
            <a:r>
              <a:rPr lang="fr-FR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et 2</a:t>
            </a:r>
            <a:r>
              <a:rPr lang="fr-FR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trimestre de 3</a:t>
            </a:r>
            <a:r>
              <a:rPr lang="fr-FR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envoie le dossier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à l’établissement d’accueil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Chef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d’établissement d’accueil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organise des entretiens, en présentiel ou à distance, en constituant des commissions composées d’enseignants de la spécialité visée. Un avis sera émis (TF, F ) et croisé avec celui de l’établissement d’origine pour un avis final.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Les </a:t>
            </a: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avis finaux sont transmis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par l’établissement d’accueil à la </a:t>
            </a: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DRAIO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via un tableau récapitulatif.  </a:t>
            </a:r>
          </a:p>
          <a:p>
            <a:endParaRPr lang="fr-F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 décision d'affectation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prononcée</a:t>
            </a: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par le DASEN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0C0CD206-AF11-8F25-6CFD-C5717A658A95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B5138B6B-0518-4F3B-B72E-08A29D78B083}" type="slidenum">
              <a:rPr lang="fr-FR" sz="1200" b="0" strike="noStrike" spc="-1" smtClean="0">
                <a:solidFill>
                  <a:schemeClr val="dk1">
                    <a:tint val="75000"/>
                  </a:schemeClr>
                </a:solidFill>
                <a:latin typeface="Calibri"/>
              </a:rPr>
              <a:t>8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1">
            <a:extLst>
              <a:ext uri="{FF2B5EF4-FFF2-40B4-BE49-F238E27FC236}">
                <a16:creationId xmlns:a16="http://schemas.microsoft.com/office/drawing/2014/main" id="{4A9CAB8F-B2A6-2830-FFD7-596439880AAA}"/>
              </a:ext>
            </a:extLst>
          </p:cNvPr>
          <p:cNvSpPr txBox="1">
            <a:spLocks/>
          </p:cNvSpPr>
          <p:nvPr/>
        </p:nvSpPr>
        <p:spPr>
          <a:xfrm>
            <a:off x="3747911" y="489053"/>
            <a:ext cx="8035119" cy="748293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0" algn="l"/>
              </a:tabLst>
            </a:pPr>
            <a:r>
              <a:rPr lang="fr-FR" sz="2800" b="1" spc="-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AFFECTATION BNMA  R26</a:t>
            </a:r>
            <a:endParaRPr lang="fr-FR" sz="2800" spc="-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E21165C-00A1-2484-2AA4-74CF10620EBB}"/>
              </a:ext>
            </a:extLst>
          </p:cNvPr>
          <p:cNvCxnSpPr>
            <a:cxnSpLocks/>
          </p:cNvCxnSpPr>
          <p:nvPr/>
        </p:nvCxnSpPr>
        <p:spPr>
          <a:xfrm flipH="1">
            <a:off x="-222913" y="1237346"/>
            <a:ext cx="11946948" cy="0"/>
          </a:xfrm>
          <a:prstGeom prst="line">
            <a:avLst/>
          </a:prstGeom>
          <a:ln w="317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5936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621FD15-905A-8A43-951E-CD2871097A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6035" y="300197"/>
            <a:ext cx="8993073" cy="625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1997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1595</TotalTime>
  <Words>967</Words>
  <Application>Microsoft Office PowerPoint</Application>
  <PresentationFormat>Grand écran</PresentationFormat>
  <Paragraphs>140</Paragraphs>
  <Slides>10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20" baseType="lpstr">
      <vt:lpstr>Aptos</vt:lpstr>
      <vt:lpstr>Arial</vt:lpstr>
      <vt:lpstr>Calibri</vt:lpstr>
      <vt:lpstr>Calibri Light</vt:lpstr>
      <vt:lpstr>Marianne</vt:lpstr>
      <vt:lpstr>Montserrat</vt:lpstr>
      <vt:lpstr>Nobile Bold</vt:lpstr>
      <vt:lpstr>Symbol</vt:lpstr>
      <vt:lpstr>Wingdings</vt:lpstr>
      <vt:lpstr>Thème Office</vt:lpstr>
      <vt:lpstr>BREVET NATIONAL DES MÉTIERS D’ART</vt:lpstr>
      <vt:lpstr>Présentation PowerPoint</vt:lpstr>
      <vt:lpstr>TRANSFORMATION DES PARCOURS</vt:lpstr>
      <vt:lpstr>PASSERELLES</vt:lpstr>
      <vt:lpstr>ÉTAT DES LIEUX – DESIGN ET MÉTIERS D’ART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Brevet National des Métiers d’Art</dc:title>
  <dc:subject/>
  <dc:creator>nicolas salel</dc:creator>
  <dc:description/>
  <cp:lastModifiedBy>Fenollard Corinne</cp:lastModifiedBy>
  <cp:revision>277</cp:revision>
  <dcterms:created xsi:type="dcterms:W3CDTF">2025-05-08T07:33:44Z</dcterms:created>
  <dcterms:modified xsi:type="dcterms:W3CDTF">2026-05-07T12:43:06Z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Grand écran</vt:lpwstr>
  </property>
  <property fmtid="{D5CDD505-2E9C-101B-9397-08002B2CF9AE}" pid="3" name="Slides">
    <vt:i4>14</vt:i4>
  </property>
</Properties>
</file>